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821" r:id="rId2"/>
    <p:sldMasterId id="2147483836" r:id="rId3"/>
  </p:sldMasterIdLst>
  <p:notesMasterIdLst>
    <p:notesMasterId r:id="rId174"/>
  </p:notesMasterIdLst>
  <p:sldIdLst>
    <p:sldId id="422" r:id="rId4"/>
    <p:sldId id="558" r:id="rId5"/>
    <p:sldId id="586" r:id="rId6"/>
    <p:sldId id="587" r:id="rId7"/>
    <p:sldId id="559" r:id="rId8"/>
    <p:sldId id="448" r:id="rId9"/>
    <p:sldId id="588" r:id="rId10"/>
    <p:sldId id="565" r:id="rId11"/>
    <p:sldId id="270" r:id="rId12"/>
    <p:sldId id="423" r:id="rId13"/>
    <p:sldId id="424" r:id="rId14"/>
    <p:sldId id="425" r:id="rId15"/>
    <p:sldId id="426" r:id="rId16"/>
    <p:sldId id="427" r:id="rId17"/>
    <p:sldId id="428" r:id="rId18"/>
    <p:sldId id="429" r:id="rId19"/>
    <p:sldId id="360" r:id="rId20"/>
    <p:sldId id="430" r:id="rId21"/>
    <p:sldId id="374" r:id="rId22"/>
    <p:sldId id="564" r:id="rId23"/>
    <p:sldId id="454" r:id="rId24"/>
    <p:sldId id="379" r:id="rId25"/>
    <p:sldId id="438" r:id="rId26"/>
    <p:sldId id="433" r:id="rId27"/>
    <p:sldId id="380" r:id="rId28"/>
    <p:sldId id="432" r:id="rId29"/>
    <p:sldId id="450" r:id="rId30"/>
    <p:sldId id="441" r:id="rId31"/>
    <p:sldId id="434" r:id="rId32"/>
    <p:sldId id="442" r:id="rId33"/>
    <p:sldId id="443" r:id="rId34"/>
    <p:sldId id="439" r:id="rId35"/>
    <p:sldId id="741" r:id="rId36"/>
    <p:sldId id="742" r:id="rId37"/>
    <p:sldId id="743" r:id="rId38"/>
    <p:sldId id="745" r:id="rId39"/>
    <p:sldId id="746" r:id="rId40"/>
    <p:sldId id="747" r:id="rId41"/>
    <p:sldId id="444" r:id="rId42"/>
    <p:sldId id="445" r:id="rId43"/>
    <p:sldId id="446" r:id="rId44"/>
    <p:sldId id="440" r:id="rId45"/>
    <p:sldId id="447" r:id="rId46"/>
    <p:sldId id="449" r:id="rId47"/>
    <p:sldId id="458" r:id="rId48"/>
    <p:sldId id="455" r:id="rId49"/>
    <p:sldId id="456" r:id="rId50"/>
    <p:sldId id="459" r:id="rId51"/>
    <p:sldId id="457" r:id="rId52"/>
    <p:sldId id="491" r:id="rId53"/>
    <p:sldId id="460" r:id="rId54"/>
    <p:sldId id="492" r:id="rId55"/>
    <p:sldId id="493" r:id="rId56"/>
    <p:sldId id="461" r:id="rId57"/>
    <p:sldId id="494" r:id="rId58"/>
    <p:sldId id="495" r:id="rId59"/>
    <p:sldId id="462" r:id="rId60"/>
    <p:sldId id="496" r:id="rId61"/>
    <p:sldId id="497" r:id="rId62"/>
    <p:sldId id="463" r:id="rId63"/>
    <p:sldId id="498" r:id="rId64"/>
    <p:sldId id="499" r:id="rId65"/>
    <p:sldId id="560" r:id="rId66"/>
    <p:sldId id="451" r:id="rId67"/>
    <p:sldId id="464" r:id="rId68"/>
    <p:sldId id="500" r:id="rId69"/>
    <p:sldId id="501" r:id="rId70"/>
    <p:sldId id="465" r:id="rId71"/>
    <p:sldId id="502" r:id="rId72"/>
    <p:sldId id="503" r:id="rId73"/>
    <p:sldId id="505" r:id="rId74"/>
    <p:sldId id="466" r:id="rId75"/>
    <p:sldId id="504" r:id="rId76"/>
    <p:sldId id="506" r:id="rId77"/>
    <p:sldId id="467" r:id="rId78"/>
    <p:sldId id="507" r:id="rId79"/>
    <p:sldId id="508" r:id="rId80"/>
    <p:sldId id="468" r:id="rId81"/>
    <p:sldId id="509" r:id="rId82"/>
    <p:sldId id="510" r:id="rId83"/>
    <p:sldId id="469" r:id="rId84"/>
    <p:sldId id="511" r:id="rId85"/>
    <p:sldId id="512" r:id="rId86"/>
    <p:sldId id="470" r:id="rId87"/>
    <p:sldId id="513" r:id="rId88"/>
    <p:sldId id="514" r:id="rId89"/>
    <p:sldId id="471" r:id="rId90"/>
    <p:sldId id="515" r:id="rId91"/>
    <p:sldId id="516" r:id="rId92"/>
    <p:sldId id="472" r:id="rId93"/>
    <p:sldId id="517" r:id="rId94"/>
    <p:sldId id="518" r:id="rId95"/>
    <p:sldId id="561" r:id="rId96"/>
    <p:sldId id="452" r:id="rId97"/>
    <p:sldId id="473" r:id="rId98"/>
    <p:sldId id="519" r:id="rId99"/>
    <p:sldId id="520" r:id="rId100"/>
    <p:sldId id="474" r:id="rId101"/>
    <p:sldId id="521" r:id="rId102"/>
    <p:sldId id="522" r:id="rId103"/>
    <p:sldId id="475" r:id="rId104"/>
    <p:sldId id="523" r:id="rId105"/>
    <p:sldId id="524" r:id="rId106"/>
    <p:sldId id="476" r:id="rId107"/>
    <p:sldId id="525" r:id="rId108"/>
    <p:sldId id="526" r:id="rId109"/>
    <p:sldId id="477" r:id="rId110"/>
    <p:sldId id="527" r:id="rId111"/>
    <p:sldId id="528" r:id="rId112"/>
    <p:sldId id="478" r:id="rId113"/>
    <p:sldId id="529" r:id="rId114"/>
    <p:sldId id="530" r:id="rId115"/>
    <p:sldId id="479" r:id="rId116"/>
    <p:sldId id="531" r:id="rId117"/>
    <p:sldId id="532" r:id="rId118"/>
    <p:sldId id="533" r:id="rId119"/>
    <p:sldId id="480" r:id="rId120"/>
    <p:sldId id="534" r:id="rId121"/>
    <p:sldId id="535" r:id="rId122"/>
    <p:sldId id="481" r:id="rId123"/>
    <p:sldId id="536" r:id="rId124"/>
    <p:sldId id="537" r:id="rId125"/>
    <p:sldId id="562" r:id="rId126"/>
    <p:sldId id="453" r:id="rId127"/>
    <p:sldId id="482" r:id="rId128"/>
    <p:sldId id="538" r:id="rId129"/>
    <p:sldId id="539" r:id="rId130"/>
    <p:sldId id="540" r:id="rId131"/>
    <p:sldId id="483" r:id="rId132"/>
    <p:sldId id="541" r:id="rId133"/>
    <p:sldId id="542" r:id="rId134"/>
    <p:sldId id="543" r:id="rId135"/>
    <p:sldId id="484" r:id="rId136"/>
    <p:sldId id="544" r:id="rId137"/>
    <p:sldId id="545" r:id="rId138"/>
    <p:sldId id="485" r:id="rId139"/>
    <p:sldId id="546" r:id="rId140"/>
    <p:sldId id="547" r:id="rId141"/>
    <p:sldId id="486" r:id="rId142"/>
    <p:sldId id="548" r:id="rId143"/>
    <p:sldId id="549" r:id="rId144"/>
    <p:sldId id="487" r:id="rId145"/>
    <p:sldId id="550" r:id="rId146"/>
    <p:sldId id="551" r:id="rId147"/>
    <p:sldId id="488" r:id="rId148"/>
    <p:sldId id="552" r:id="rId149"/>
    <p:sldId id="553" r:id="rId150"/>
    <p:sldId id="489" r:id="rId151"/>
    <p:sldId id="554" r:id="rId152"/>
    <p:sldId id="555" r:id="rId153"/>
    <p:sldId id="490" r:id="rId154"/>
    <p:sldId id="556" r:id="rId155"/>
    <p:sldId id="557" r:id="rId156"/>
    <p:sldId id="563" r:id="rId157"/>
    <p:sldId id="580" r:id="rId158"/>
    <p:sldId id="413" r:id="rId159"/>
    <p:sldId id="581" r:id="rId160"/>
    <p:sldId id="436" r:id="rId161"/>
    <p:sldId id="582" r:id="rId162"/>
    <p:sldId id="583" r:id="rId163"/>
    <p:sldId id="584" r:id="rId164"/>
    <p:sldId id="585" r:id="rId165"/>
    <p:sldId id="566" r:id="rId166"/>
    <p:sldId id="359" r:id="rId167"/>
    <p:sldId id="567" r:id="rId168"/>
    <p:sldId id="573" r:id="rId169"/>
    <p:sldId id="575" r:id="rId170"/>
    <p:sldId id="574" r:id="rId171"/>
    <p:sldId id="578" r:id="rId172"/>
    <p:sldId id="421" r:id="rId1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1FF0AB-8D05-0E4F-9C6E-FECFB6359B9B}">
          <p14:sldIdLst>
            <p14:sldId id="422"/>
            <p14:sldId id="558"/>
            <p14:sldId id="586"/>
            <p14:sldId id="587"/>
          </p14:sldIdLst>
        </p14:section>
        <p14:section name="Application Security Architecture" id="{7E7810B0-9DCB-C243-96EF-82E08BE03404}">
          <p14:sldIdLst>
            <p14:sldId id="559"/>
            <p14:sldId id="448"/>
            <p14:sldId id="588"/>
            <p14:sldId id="565"/>
          </p14:sldIdLst>
        </p14:section>
        <p14:section name="OWASP Background" id="{5C6932C9-6991-4749-B04B-53AB0FF3243C}">
          <p14:sldIdLst>
            <p14:sldId id="270"/>
            <p14:sldId id="423"/>
            <p14:sldId id="424"/>
            <p14:sldId id="425"/>
            <p14:sldId id="426"/>
            <p14:sldId id="427"/>
            <p14:sldId id="428"/>
          </p14:sldIdLst>
        </p14:section>
        <p14:section name="Capability Maturity Model Background" id="{3A1F7EB8-8265-A543-A121-C17900B657D2}">
          <p14:sldIdLst>
            <p14:sldId id="429"/>
            <p14:sldId id="360"/>
          </p14:sldIdLst>
        </p14:section>
        <p14:section name="OpenSAMM Composition" id="{D6DDDCA4-9595-784C-81C1-BFE5A9C392CF}">
          <p14:sldIdLst>
            <p14:sldId id="430"/>
            <p14:sldId id="374"/>
            <p14:sldId id="564"/>
            <p14:sldId id="454"/>
            <p14:sldId id="379"/>
            <p14:sldId id="438"/>
            <p14:sldId id="433"/>
            <p14:sldId id="380"/>
          </p14:sldIdLst>
        </p14:section>
        <p14:section name="OpenSAMM Business Function 1: Governance" id="{68B2AF8A-368A-9B4F-B50E-8E648C6490D9}">
          <p14:sldIdLst>
            <p14:sldId id="432"/>
            <p14:sldId id="450"/>
            <p14:sldId id="441"/>
            <p14:sldId id="434"/>
            <p14:sldId id="442"/>
            <p14:sldId id="443"/>
            <p14:sldId id="439"/>
            <p14:sldId id="741"/>
            <p14:sldId id="742"/>
            <p14:sldId id="743"/>
            <p14:sldId id="745"/>
            <p14:sldId id="746"/>
            <p14:sldId id="747"/>
            <p14:sldId id="444"/>
            <p14:sldId id="445"/>
            <p14:sldId id="446"/>
            <p14:sldId id="440"/>
            <p14:sldId id="447"/>
            <p14:sldId id="449"/>
            <p14:sldId id="458"/>
            <p14:sldId id="455"/>
            <p14:sldId id="456"/>
            <p14:sldId id="459"/>
            <p14:sldId id="457"/>
            <p14:sldId id="491"/>
            <p14:sldId id="460"/>
            <p14:sldId id="492"/>
            <p14:sldId id="493"/>
            <p14:sldId id="461"/>
            <p14:sldId id="494"/>
            <p14:sldId id="495"/>
            <p14:sldId id="462"/>
            <p14:sldId id="496"/>
            <p14:sldId id="497"/>
            <p14:sldId id="463"/>
            <p14:sldId id="498"/>
            <p14:sldId id="499"/>
          </p14:sldIdLst>
        </p14:section>
        <p14:section name="OpenSAMM Business Function 2: Construction" id="{90903F19-4B22-BE46-9471-6616939F4484}">
          <p14:sldIdLst>
            <p14:sldId id="560"/>
            <p14:sldId id="451"/>
            <p14:sldId id="464"/>
            <p14:sldId id="500"/>
            <p14:sldId id="501"/>
            <p14:sldId id="465"/>
            <p14:sldId id="502"/>
            <p14:sldId id="503"/>
            <p14:sldId id="505"/>
            <p14:sldId id="466"/>
            <p14:sldId id="504"/>
            <p14:sldId id="506"/>
            <p14:sldId id="467"/>
            <p14:sldId id="507"/>
            <p14:sldId id="508"/>
            <p14:sldId id="468"/>
            <p14:sldId id="509"/>
            <p14:sldId id="510"/>
            <p14:sldId id="469"/>
            <p14:sldId id="511"/>
            <p14:sldId id="512"/>
            <p14:sldId id="470"/>
            <p14:sldId id="513"/>
            <p14:sldId id="514"/>
            <p14:sldId id="471"/>
            <p14:sldId id="515"/>
            <p14:sldId id="516"/>
            <p14:sldId id="472"/>
            <p14:sldId id="517"/>
            <p14:sldId id="518"/>
          </p14:sldIdLst>
        </p14:section>
        <p14:section name="OpenSAMM Business Function 3: Verification" id="{017B5FD4-EAE4-8E4D-BE68-73EA0EEB56BF}">
          <p14:sldIdLst>
            <p14:sldId id="561"/>
            <p14:sldId id="452"/>
            <p14:sldId id="473"/>
            <p14:sldId id="519"/>
            <p14:sldId id="520"/>
            <p14:sldId id="474"/>
            <p14:sldId id="521"/>
            <p14:sldId id="522"/>
            <p14:sldId id="475"/>
            <p14:sldId id="523"/>
            <p14:sldId id="524"/>
            <p14:sldId id="476"/>
            <p14:sldId id="525"/>
            <p14:sldId id="526"/>
            <p14:sldId id="477"/>
            <p14:sldId id="527"/>
            <p14:sldId id="528"/>
            <p14:sldId id="478"/>
            <p14:sldId id="529"/>
            <p14:sldId id="530"/>
            <p14:sldId id="479"/>
            <p14:sldId id="531"/>
            <p14:sldId id="532"/>
            <p14:sldId id="533"/>
            <p14:sldId id="480"/>
            <p14:sldId id="534"/>
            <p14:sldId id="535"/>
            <p14:sldId id="481"/>
            <p14:sldId id="536"/>
            <p14:sldId id="537"/>
          </p14:sldIdLst>
        </p14:section>
        <p14:section name="OpenSAMM Business Function 4: Operations" id="{7210ECFD-8B18-844B-9B7F-A442E4EF208E}">
          <p14:sldIdLst>
            <p14:sldId id="562"/>
            <p14:sldId id="453"/>
            <p14:sldId id="482"/>
            <p14:sldId id="538"/>
            <p14:sldId id="539"/>
            <p14:sldId id="540"/>
            <p14:sldId id="483"/>
            <p14:sldId id="541"/>
            <p14:sldId id="542"/>
            <p14:sldId id="543"/>
            <p14:sldId id="484"/>
            <p14:sldId id="544"/>
            <p14:sldId id="545"/>
            <p14:sldId id="485"/>
            <p14:sldId id="546"/>
            <p14:sldId id="547"/>
            <p14:sldId id="486"/>
            <p14:sldId id="548"/>
            <p14:sldId id="549"/>
            <p14:sldId id="487"/>
            <p14:sldId id="550"/>
            <p14:sldId id="551"/>
            <p14:sldId id="488"/>
            <p14:sldId id="552"/>
            <p14:sldId id="553"/>
            <p14:sldId id="489"/>
            <p14:sldId id="554"/>
            <p14:sldId id="555"/>
            <p14:sldId id="490"/>
            <p14:sldId id="556"/>
            <p14:sldId id="557"/>
            <p14:sldId id="563"/>
            <p14:sldId id="580"/>
            <p14:sldId id="413"/>
            <p14:sldId id="581"/>
            <p14:sldId id="436"/>
            <p14:sldId id="582"/>
            <p14:sldId id="583"/>
            <p14:sldId id="584"/>
            <p14:sldId id="585"/>
            <p14:sldId id="566"/>
            <p14:sldId id="359"/>
            <p14:sldId id="567"/>
            <p14:sldId id="573"/>
            <p14:sldId id="575"/>
            <p14:sldId id="574"/>
            <p14:sldId id="578"/>
            <p14:sldId id="4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D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7415"/>
  </p:normalViewPr>
  <p:slideViewPr>
    <p:cSldViewPr snapToGrid="0" snapToObjects="1">
      <p:cViewPr varScale="1">
        <p:scale>
          <a:sx n="97" d="100"/>
          <a:sy n="97" d="100"/>
        </p:scale>
        <p:origin x="328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theme" Target="theme/theme1.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viewProps" Target="viewProp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Is there a software security assurance program in place?</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DEA60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4.730248280303339E-3"/>
                  <c:y val="4.1025641025641026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1.7738431051137524E-2"/>
                  <c:y val="6.6666666666666666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0.13954232426894853"/>
                  <c:y val="8.9743589743589772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0.10879571044697681"/>
                  <c:y val="3.8461538461538464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It's less than a year old.</c:v>
                </c:pt>
                <c:pt idx="2">
                  <c:v>Yes, It’s a number of years old.</c:v>
                </c:pt>
                <c:pt idx="3">
                  <c:v>Yes, It’s a pretty mature program.</c:v>
                </c:pt>
              </c:strCache>
            </c:strRef>
          </c:cat>
          <c:val>
            <c:numRef>
              <c:f>Sheet1!$B$2:$B$5</c:f>
              <c:numCache>
                <c:formatCode>General</c:formatCode>
                <c:ptCount val="4"/>
                <c:pt idx="0">
                  <c:v>100</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Are development staff aware of future plans for the assurance program?</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DEA60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8.7509593185611773E-2"/>
                  <c:y val="-3.3333333333333333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7.7134892341225211E-2"/>
                  <c:y val="5.851504138905704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3.4294300032199208E-2"/>
                  <c:y val="-1.282051282051282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7.0953724204550093E-3"/>
                  <c:y val="-5.8974358974358973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 small percentage are.</c:v>
                </c:pt>
                <c:pt idx="2">
                  <c:v>Yes, at least half of them are.</c:v>
                </c:pt>
                <c:pt idx="3">
                  <c:v>Yes, the majority of them are.</c:v>
                </c:pt>
              </c:strCache>
            </c:strRef>
          </c:cat>
          <c:val>
            <c:numRef>
              <c:f>Sheet1!$B$2:$B$5</c:f>
              <c:numCache>
                <c:formatCode>General</c:formatCode>
                <c:ptCount val="4"/>
                <c:pt idx="0">
                  <c:v>92</c:v>
                </c:pt>
                <c:pt idx="1">
                  <c:v>8</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Does your organization understand and document the types of attackers it faces?</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E4AB0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6.2006291975133791E-2"/>
                  <c:y val="9.2307692307692396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0.16933515987959843"/>
                  <c:y val="-5.9690086816071068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1.5373306910985832E-2"/>
                  <c:y val="-6.5261457702402589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0.10879571044697663"/>
                  <c:y val="1.5384615384615385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 small percentage do.</c:v>
                </c:pt>
                <c:pt idx="2">
                  <c:v>Yes, at least half of them do.</c:v>
                </c:pt>
                <c:pt idx="3">
                  <c:v>Yes, the majority of them do.</c:v>
                </c:pt>
              </c:strCache>
            </c:strRef>
          </c:cat>
          <c:val>
            <c:numRef>
              <c:f>Sheet1!$B$2:$B$5</c:f>
              <c:numCache>
                <c:formatCode>General</c:formatCode>
                <c:ptCount val="4"/>
                <c:pt idx="0" formatCode="0%">
                  <c:v>0.75</c:v>
                </c:pt>
                <c:pt idx="3" formatCode="0%">
                  <c:v>0.25</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Do project teams use a method of rating threats for relative comparison?</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E4AB0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7.6353470223738881E-2"/>
                  <c:y val="2.0512820512820513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0.16933515987959843"/>
                  <c:y val="-5.9690086816071068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1.5373306910985832E-2"/>
                  <c:y val="-6.5261457702402589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0.10879571044697663"/>
                  <c:y val="1.5384615384615385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 small percentage do.</c:v>
                </c:pt>
                <c:pt idx="2">
                  <c:v>Yes, at least half of them do.</c:v>
                </c:pt>
                <c:pt idx="3">
                  <c:v>Yes, the majority of them do.</c:v>
                </c:pt>
              </c:strCache>
            </c:strRef>
          </c:cat>
          <c:val>
            <c:numRef>
              <c:f>Sheet1!$B$2:$B$5</c:f>
              <c:numCache>
                <c:formatCode>General</c:formatCode>
                <c:ptCount val="4"/>
                <c:pt idx="0" formatCode="0%">
                  <c:v>1</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Do project teams document the attack perimeter of software designs?</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E4AB0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7.6353470223738881E-2"/>
                  <c:y val="2.0512820512820513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0.1584743980898736"/>
                  <c:y val="-7.2510599636583989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2.2628837344081054E-2"/>
                  <c:y val="2.0603674540682414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4.2572234522730054E-2"/>
                  <c:y val="-5.384615384615387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 small percentage do.</c:v>
                </c:pt>
                <c:pt idx="2">
                  <c:v>Yes, at least half of them do.</c:v>
                </c:pt>
                <c:pt idx="3">
                  <c:v>Yes, the majority of them do.</c:v>
                </c:pt>
              </c:strCache>
            </c:strRef>
          </c:cat>
          <c:val>
            <c:numRef>
              <c:f>Sheet1!$B$2:$B$5</c:f>
              <c:numCache>
                <c:formatCode>General</c:formatCode>
                <c:ptCount val="4"/>
                <c:pt idx="0" formatCode="0%">
                  <c:v>0.84</c:v>
                </c:pt>
                <c:pt idx="2" formatCode="0%">
                  <c:v>0.08</c:v>
                </c:pt>
                <c:pt idx="3" formatCode="0%">
                  <c:v>0.08</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Are project stakeholders aware of how to obtain a formal secure design review?</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E4AB0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6.9258097803283875E-2"/>
                  <c:y val="4.6153846153846059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0.1549267118796461"/>
                  <c:y val="1.2104784978800727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3.5476862102275914E-3"/>
                  <c:y val="-7.6832222895215033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0.10879571044697663"/>
                  <c:y val="1.5384615384615385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some of them are aware.</c:v>
                </c:pt>
                <c:pt idx="2">
                  <c:v>Yes, approximately half of them are aware.</c:v>
                </c:pt>
                <c:pt idx="3">
                  <c:v>Yes, most of them are aware.</c:v>
                </c:pt>
              </c:strCache>
            </c:strRef>
          </c:cat>
          <c:val>
            <c:numRef>
              <c:f>Sheet1!$B$2:$B$5</c:f>
              <c:numCache>
                <c:formatCode>0%</c:formatCode>
                <c:ptCount val="4"/>
                <c:pt idx="0">
                  <c:v>0.75</c:v>
                </c:pt>
                <c:pt idx="1">
                  <c:v>0.25</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Do projects have a point of contact for security issues or incidents?</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E4AB0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3.2598673630932905E-2"/>
                  <c:y val="-5.128205128205128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4.376587729251763E-2"/>
                  <c:y val="1.7232990107005856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0.11825620700758348"/>
                  <c:y val="-3.580658186957409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6.504091385417092E-2"/>
                  <c:y val="-6.1538461538461542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 small percentage do.</c:v>
                </c:pt>
                <c:pt idx="2">
                  <c:v>Yes, at least half of them do.</c:v>
                </c:pt>
                <c:pt idx="3">
                  <c:v>Yes, the majority of them do.</c:v>
                </c:pt>
              </c:strCache>
            </c:strRef>
          </c:cat>
          <c:val>
            <c:numRef>
              <c:f>Sheet1!$B$2:$B$5</c:f>
              <c:numCache>
                <c:formatCode>0%</c:formatCode>
                <c:ptCount val="4"/>
                <c:pt idx="0">
                  <c:v>0.75</c:v>
                </c:pt>
                <c:pt idx="1">
                  <c:v>0.17</c:v>
                </c:pt>
                <c:pt idx="3">
                  <c:v>0.08</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0817113144373E-2"/>
          <c:y val="0.1445511811023622"/>
          <c:w val="0.8489836577371126"/>
          <c:h val="0.81858994548758324"/>
        </c:manualLayout>
      </c:layout>
      <c:pie3DChart>
        <c:varyColors val="1"/>
        <c:ser>
          <c:idx val="0"/>
          <c:order val="0"/>
          <c:tx>
            <c:strRef>
              <c:f>Sheet1!$B$1</c:f>
              <c:strCache>
                <c:ptCount val="1"/>
                <c:pt idx="0">
                  <c:v>Do projects document operational environment security requirements?</c:v>
                </c:pt>
              </c:strCache>
            </c:strRef>
          </c:tx>
          <c:spPr>
            <a:solidFill>
              <a:srgbClr val="FF2600"/>
            </a:solidFill>
          </c:spPr>
          <c:explosion val="5"/>
          <c:dPt>
            <c:idx val="0"/>
            <c:bubble3D val="0"/>
            <c:spPr>
              <a:solidFill>
                <a:srgbClr val="FF2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3E2-0648-A60E-B666AE14EC7F}"/>
              </c:ext>
            </c:extLst>
          </c:dPt>
          <c:dPt>
            <c:idx val="1"/>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3E2-0648-A60E-B666AE14EC7F}"/>
              </c:ext>
            </c:extLst>
          </c:dPt>
          <c:dPt>
            <c:idx val="2"/>
            <c:bubble3D val="0"/>
            <c:spPr>
              <a:solidFill>
                <a:srgbClr val="E4AB0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3E2-0648-A60E-B666AE14EC7F}"/>
              </c:ext>
            </c:extLst>
          </c:dPt>
          <c:dPt>
            <c:idx val="3"/>
            <c:bubble3D val="0"/>
            <c:spPr>
              <a:solidFill>
                <a:srgbClr val="008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3E2-0648-A60E-B666AE14EC7F}"/>
              </c:ext>
            </c:extLst>
          </c:dPt>
          <c:dLbls>
            <c:dLbl>
              <c:idx val="0"/>
              <c:layout>
                <c:manualLayout>
                  <c:x val="-5.6093481624754617E-2"/>
                  <c:y val="-4.8717948717948718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0648-A60E-B666AE14EC7F}"/>
                </c:ext>
              </c:extLst>
            </c:dLbl>
            <c:dLbl>
              <c:idx val="1"/>
              <c:layout>
                <c:manualLayout>
                  <c:x val="2.6005284841956459E-2"/>
                  <c:y val="-5.4561881687865937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0648-A60E-B666AE14EC7F}"/>
                </c:ext>
              </c:extLst>
            </c:dLbl>
            <c:dLbl>
              <c:idx val="2"/>
              <c:layout>
                <c:manualLayout>
                  <c:x val="0.11825620700758348"/>
                  <c:y val="-3.580658186957409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2-0648-A60E-B666AE14EC7F}"/>
                </c:ext>
              </c:extLst>
            </c:dLbl>
            <c:dLbl>
              <c:idx val="3"/>
              <c:layout>
                <c:manualLayout>
                  <c:x val="2.1286117261365027E-2"/>
                  <c:y val="2.8205128205128206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E2-0648-A60E-B666AE14EC7F}"/>
                </c:ext>
              </c:extLst>
            </c:dLbl>
            <c:spPr>
              <a:solidFill>
                <a:schemeClr val="bg1"/>
              </a:solidFill>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 small percentage do.</c:v>
                </c:pt>
                <c:pt idx="2">
                  <c:v>Yes, at least half of them do.</c:v>
                </c:pt>
                <c:pt idx="3">
                  <c:v>Yes, the majority of them do.</c:v>
                </c:pt>
              </c:strCache>
            </c:strRef>
          </c:cat>
          <c:val>
            <c:numRef>
              <c:f>Sheet1!$B$2:$B$5</c:f>
              <c:numCache>
                <c:formatCode>0%</c:formatCode>
                <c:ptCount val="4"/>
                <c:pt idx="0">
                  <c:v>0.67</c:v>
                </c:pt>
                <c:pt idx="1">
                  <c:v>0.08</c:v>
                </c:pt>
                <c:pt idx="2">
                  <c:v>0.17</c:v>
                </c:pt>
                <c:pt idx="3">
                  <c:v>0.08</c:v>
                </c:pt>
              </c:numCache>
            </c:numRef>
          </c:val>
          <c:extLst>
            <c:ext xmlns:c16="http://schemas.microsoft.com/office/drawing/2014/chart" uri="{C3380CC4-5D6E-409C-BE32-E72D297353CC}">
              <c16:uniqueId val="{00000000-0B45-1546-B6B0-2FE5352B8A6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AA5DF-7448-0946-A864-843FE5DDFB8D}" type="datetimeFigureOut">
              <a:rPr lang="en-US" smtClean="0"/>
              <a:t>2/1/20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B195D-3967-754D-AFC4-9FD8387335D5}" type="slidenum">
              <a:rPr lang="en-US" smtClean="0"/>
              <a:t>‹#›</a:t>
            </a:fld>
            <a:endParaRPr lang="en-US"/>
          </a:p>
        </p:txBody>
      </p:sp>
    </p:spTree>
    <p:extLst>
      <p:ext uri="{BB962C8B-B14F-4D97-AF65-F5344CB8AC3E}">
        <p14:creationId xmlns:p14="http://schemas.microsoft.com/office/powerpoint/2010/main" val="144301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United_States_Air_Forc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en.wikipedia.org/wiki/Pittsburgh,_Pennsylvania" TargetMode="External"/><Relationship Id="rId4" Type="http://schemas.openxmlformats.org/officeDocument/2006/relationships/hyperlink" Target="https://en.wikipedia.org/wiki/Software_Engineering_Institute" TargetMode="Externa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2</a:t>
            </a:fld>
            <a:endParaRPr lang="en-US"/>
          </a:p>
        </p:txBody>
      </p:sp>
    </p:spTree>
    <p:extLst>
      <p:ext uri="{BB962C8B-B14F-4D97-AF65-F5344CB8AC3E}">
        <p14:creationId xmlns:p14="http://schemas.microsoft.com/office/powerpoint/2010/main" val="127923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a:t>
            </a:fld>
            <a:endParaRPr lang="en-US"/>
          </a:p>
        </p:txBody>
      </p:sp>
    </p:spTree>
    <p:extLst>
      <p:ext uri="{BB962C8B-B14F-4D97-AF65-F5344CB8AC3E}">
        <p14:creationId xmlns:p14="http://schemas.microsoft.com/office/powerpoint/2010/main" val="7281974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108</a:t>
            </a:fld>
            <a:endParaRPr lang="en-US"/>
          </a:p>
        </p:txBody>
      </p:sp>
    </p:spTree>
    <p:extLst>
      <p:ext uri="{BB962C8B-B14F-4D97-AF65-F5344CB8AC3E}">
        <p14:creationId xmlns:p14="http://schemas.microsoft.com/office/powerpoint/2010/main" val="8985859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109</a:t>
            </a:fld>
            <a:endParaRPr lang="en-US"/>
          </a:p>
        </p:txBody>
      </p:sp>
    </p:spTree>
    <p:extLst>
      <p:ext uri="{BB962C8B-B14F-4D97-AF65-F5344CB8AC3E}">
        <p14:creationId xmlns:p14="http://schemas.microsoft.com/office/powerpoint/2010/main" val="21863662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110</a:t>
            </a:fld>
            <a:endParaRPr lang="en-US"/>
          </a:p>
        </p:txBody>
      </p:sp>
    </p:spTree>
    <p:extLst>
      <p:ext uri="{BB962C8B-B14F-4D97-AF65-F5344CB8AC3E}">
        <p14:creationId xmlns:p14="http://schemas.microsoft.com/office/powerpoint/2010/main" val="22182686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111</a:t>
            </a:fld>
            <a:endParaRPr lang="en-US"/>
          </a:p>
        </p:txBody>
      </p:sp>
    </p:spTree>
    <p:extLst>
      <p:ext uri="{BB962C8B-B14F-4D97-AF65-F5344CB8AC3E}">
        <p14:creationId xmlns:p14="http://schemas.microsoft.com/office/powerpoint/2010/main" val="4991841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112</a:t>
            </a:fld>
            <a:endParaRPr lang="en-US"/>
          </a:p>
        </p:txBody>
      </p:sp>
    </p:spTree>
    <p:extLst>
      <p:ext uri="{BB962C8B-B14F-4D97-AF65-F5344CB8AC3E}">
        <p14:creationId xmlns:p14="http://schemas.microsoft.com/office/powerpoint/2010/main" val="8855575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113</a:t>
            </a:fld>
            <a:endParaRPr lang="en-US"/>
          </a:p>
        </p:txBody>
      </p:sp>
    </p:spTree>
    <p:extLst>
      <p:ext uri="{BB962C8B-B14F-4D97-AF65-F5344CB8AC3E}">
        <p14:creationId xmlns:p14="http://schemas.microsoft.com/office/powerpoint/2010/main" val="9579354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114</a:t>
            </a:fld>
            <a:endParaRPr lang="en-US"/>
          </a:p>
        </p:txBody>
      </p:sp>
    </p:spTree>
    <p:extLst>
      <p:ext uri="{BB962C8B-B14F-4D97-AF65-F5344CB8AC3E}">
        <p14:creationId xmlns:p14="http://schemas.microsoft.com/office/powerpoint/2010/main" val="40825338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115</a:t>
            </a:fld>
            <a:endParaRPr lang="en-US"/>
          </a:p>
        </p:txBody>
      </p:sp>
    </p:spTree>
    <p:extLst>
      <p:ext uri="{BB962C8B-B14F-4D97-AF65-F5344CB8AC3E}">
        <p14:creationId xmlns:p14="http://schemas.microsoft.com/office/powerpoint/2010/main" val="26447057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116</a:t>
            </a:fld>
            <a:endParaRPr lang="en-US"/>
          </a:p>
        </p:txBody>
      </p:sp>
    </p:spTree>
    <p:extLst>
      <p:ext uri="{BB962C8B-B14F-4D97-AF65-F5344CB8AC3E}">
        <p14:creationId xmlns:p14="http://schemas.microsoft.com/office/powerpoint/2010/main" val="23724988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117</a:t>
            </a:fld>
            <a:endParaRPr lang="en-US"/>
          </a:p>
        </p:txBody>
      </p:sp>
    </p:spTree>
    <p:extLst>
      <p:ext uri="{BB962C8B-B14F-4D97-AF65-F5344CB8AC3E}">
        <p14:creationId xmlns:p14="http://schemas.microsoft.com/office/powerpoint/2010/main" val="405694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a:t>
            </a:fld>
            <a:endParaRPr lang="en-US"/>
          </a:p>
        </p:txBody>
      </p:sp>
    </p:spTree>
    <p:extLst>
      <p:ext uri="{BB962C8B-B14F-4D97-AF65-F5344CB8AC3E}">
        <p14:creationId xmlns:p14="http://schemas.microsoft.com/office/powerpoint/2010/main" val="28736402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118</a:t>
            </a:fld>
            <a:endParaRPr lang="en-US"/>
          </a:p>
        </p:txBody>
      </p:sp>
    </p:spTree>
    <p:extLst>
      <p:ext uri="{BB962C8B-B14F-4D97-AF65-F5344CB8AC3E}">
        <p14:creationId xmlns:p14="http://schemas.microsoft.com/office/powerpoint/2010/main" val="359119203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119</a:t>
            </a:fld>
            <a:endParaRPr lang="en-US"/>
          </a:p>
        </p:txBody>
      </p:sp>
    </p:spTree>
    <p:extLst>
      <p:ext uri="{BB962C8B-B14F-4D97-AF65-F5344CB8AC3E}">
        <p14:creationId xmlns:p14="http://schemas.microsoft.com/office/powerpoint/2010/main" val="26211566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120</a:t>
            </a:fld>
            <a:endParaRPr lang="en-US"/>
          </a:p>
        </p:txBody>
      </p:sp>
    </p:spTree>
    <p:extLst>
      <p:ext uri="{BB962C8B-B14F-4D97-AF65-F5344CB8AC3E}">
        <p14:creationId xmlns:p14="http://schemas.microsoft.com/office/powerpoint/2010/main" val="16033627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121</a:t>
            </a:fld>
            <a:endParaRPr lang="en-US"/>
          </a:p>
        </p:txBody>
      </p:sp>
    </p:spTree>
    <p:extLst>
      <p:ext uri="{BB962C8B-B14F-4D97-AF65-F5344CB8AC3E}">
        <p14:creationId xmlns:p14="http://schemas.microsoft.com/office/powerpoint/2010/main" val="276225144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122</a:t>
            </a:fld>
            <a:endParaRPr lang="en-US"/>
          </a:p>
        </p:txBody>
      </p:sp>
    </p:spTree>
    <p:extLst>
      <p:ext uri="{BB962C8B-B14F-4D97-AF65-F5344CB8AC3E}">
        <p14:creationId xmlns:p14="http://schemas.microsoft.com/office/powerpoint/2010/main" val="26132787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94467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125</a:t>
            </a:fld>
            <a:endParaRPr lang="en-US"/>
          </a:p>
        </p:txBody>
      </p:sp>
    </p:spTree>
    <p:extLst>
      <p:ext uri="{BB962C8B-B14F-4D97-AF65-F5344CB8AC3E}">
        <p14:creationId xmlns:p14="http://schemas.microsoft.com/office/powerpoint/2010/main" val="37683274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126</a:t>
            </a:fld>
            <a:endParaRPr lang="en-US"/>
          </a:p>
        </p:txBody>
      </p:sp>
    </p:spTree>
    <p:extLst>
      <p:ext uri="{BB962C8B-B14F-4D97-AF65-F5344CB8AC3E}">
        <p14:creationId xmlns:p14="http://schemas.microsoft.com/office/powerpoint/2010/main" val="31325121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127</a:t>
            </a:fld>
            <a:endParaRPr lang="en-US"/>
          </a:p>
        </p:txBody>
      </p:sp>
    </p:spTree>
    <p:extLst>
      <p:ext uri="{BB962C8B-B14F-4D97-AF65-F5344CB8AC3E}">
        <p14:creationId xmlns:p14="http://schemas.microsoft.com/office/powerpoint/2010/main" val="5891031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128</a:t>
            </a:fld>
            <a:endParaRPr lang="en-US"/>
          </a:p>
        </p:txBody>
      </p:sp>
    </p:spTree>
    <p:extLst>
      <p:ext uri="{BB962C8B-B14F-4D97-AF65-F5344CB8AC3E}">
        <p14:creationId xmlns:p14="http://schemas.microsoft.com/office/powerpoint/2010/main" val="37526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a:t>
            </a:fld>
            <a:endParaRPr lang="en-US"/>
          </a:p>
        </p:txBody>
      </p:sp>
    </p:spTree>
    <p:extLst>
      <p:ext uri="{BB962C8B-B14F-4D97-AF65-F5344CB8AC3E}">
        <p14:creationId xmlns:p14="http://schemas.microsoft.com/office/powerpoint/2010/main" val="377685698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129</a:t>
            </a:fld>
            <a:endParaRPr lang="en-US"/>
          </a:p>
        </p:txBody>
      </p:sp>
    </p:spTree>
    <p:extLst>
      <p:ext uri="{BB962C8B-B14F-4D97-AF65-F5344CB8AC3E}">
        <p14:creationId xmlns:p14="http://schemas.microsoft.com/office/powerpoint/2010/main" val="25417733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130</a:t>
            </a:fld>
            <a:endParaRPr lang="en-US"/>
          </a:p>
        </p:txBody>
      </p:sp>
    </p:spTree>
    <p:extLst>
      <p:ext uri="{BB962C8B-B14F-4D97-AF65-F5344CB8AC3E}">
        <p14:creationId xmlns:p14="http://schemas.microsoft.com/office/powerpoint/2010/main" val="10568852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131</a:t>
            </a:fld>
            <a:endParaRPr lang="en-US"/>
          </a:p>
        </p:txBody>
      </p:sp>
    </p:spTree>
    <p:extLst>
      <p:ext uri="{BB962C8B-B14F-4D97-AF65-F5344CB8AC3E}">
        <p14:creationId xmlns:p14="http://schemas.microsoft.com/office/powerpoint/2010/main" val="28683244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132</a:t>
            </a:fld>
            <a:endParaRPr lang="en-US"/>
          </a:p>
        </p:txBody>
      </p:sp>
    </p:spTree>
    <p:extLst>
      <p:ext uri="{BB962C8B-B14F-4D97-AF65-F5344CB8AC3E}">
        <p14:creationId xmlns:p14="http://schemas.microsoft.com/office/powerpoint/2010/main" val="6914078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133</a:t>
            </a:fld>
            <a:endParaRPr lang="en-US"/>
          </a:p>
        </p:txBody>
      </p:sp>
    </p:spTree>
    <p:extLst>
      <p:ext uri="{BB962C8B-B14F-4D97-AF65-F5344CB8AC3E}">
        <p14:creationId xmlns:p14="http://schemas.microsoft.com/office/powerpoint/2010/main" val="33276885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134</a:t>
            </a:fld>
            <a:endParaRPr lang="en-US"/>
          </a:p>
        </p:txBody>
      </p:sp>
    </p:spTree>
    <p:extLst>
      <p:ext uri="{BB962C8B-B14F-4D97-AF65-F5344CB8AC3E}">
        <p14:creationId xmlns:p14="http://schemas.microsoft.com/office/powerpoint/2010/main" val="128017800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135</a:t>
            </a:fld>
            <a:endParaRPr lang="en-US"/>
          </a:p>
        </p:txBody>
      </p:sp>
    </p:spTree>
    <p:extLst>
      <p:ext uri="{BB962C8B-B14F-4D97-AF65-F5344CB8AC3E}">
        <p14:creationId xmlns:p14="http://schemas.microsoft.com/office/powerpoint/2010/main" val="1638835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136</a:t>
            </a:fld>
            <a:endParaRPr lang="en-US"/>
          </a:p>
        </p:txBody>
      </p:sp>
    </p:spTree>
    <p:extLst>
      <p:ext uri="{BB962C8B-B14F-4D97-AF65-F5344CB8AC3E}">
        <p14:creationId xmlns:p14="http://schemas.microsoft.com/office/powerpoint/2010/main" val="13512635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137</a:t>
            </a:fld>
            <a:endParaRPr lang="en-US"/>
          </a:p>
        </p:txBody>
      </p:sp>
    </p:spTree>
    <p:extLst>
      <p:ext uri="{BB962C8B-B14F-4D97-AF65-F5344CB8AC3E}">
        <p14:creationId xmlns:p14="http://schemas.microsoft.com/office/powerpoint/2010/main" val="39839423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138</a:t>
            </a:fld>
            <a:endParaRPr lang="en-US"/>
          </a:p>
        </p:txBody>
      </p:sp>
    </p:spTree>
    <p:extLst>
      <p:ext uri="{BB962C8B-B14F-4D97-AF65-F5344CB8AC3E}">
        <p14:creationId xmlns:p14="http://schemas.microsoft.com/office/powerpoint/2010/main" val="154136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a:t>
            </a:fld>
            <a:endParaRPr lang="en-US"/>
          </a:p>
        </p:txBody>
      </p:sp>
    </p:spTree>
    <p:extLst>
      <p:ext uri="{BB962C8B-B14F-4D97-AF65-F5344CB8AC3E}">
        <p14:creationId xmlns:p14="http://schemas.microsoft.com/office/powerpoint/2010/main" val="27157430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139</a:t>
            </a:fld>
            <a:endParaRPr lang="en-US"/>
          </a:p>
        </p:txBody>
      </p:sp>
    </p:spTree>
    <p:extLst>
      <p:ext uri="{BB962C8B-B14F-4D97-AF65-F5344CB8AC3E}">
        <p14:creationId xmlns:p14="http://schemas.microsoft.com/office/powerpoint/2010/main" val="262334568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140</a:t>
            </a:fld>
            <a:endParaRPr lang="en-US"/>
          </a:p>
        </p:txBody>
      </p:sp>
    </p:spTree>
    <p:extLst>
      <p:ext uri="{BB962C8B-B14F-4D97-AF65-F5344CB8AC3E}">
        <p14:creationId xmlns:p14="http://schemas.microsoft.com/office/powerpoint/2010/main" val="102377094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141</a:t>
            </a:fld>
            <a:endParaRPr lang="en-US"/>
          </a:p>
        </p:txBody>
      </p:sp>
    </p:spTree>
    <p:extLst>
      <p:ext uri="{BB962C8B-B14F-4D97-AF65-F5344CB8AC3E}">
        <p14:creationId xmlns:p14="http://schemas.microsoft.com/office/powerpoint/2010/main" val="18645844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142</a:t>
            </a:fld>
            <a:endParaRPr lang="en-US"/>
          </a:p>
        </p:txBody>
      </p:sp>
    </p:spTree>
    <p:extLst>
      <p:ext uri="{BB962C8B-B14F-4D97-AF65-F5344CB8AC3E}">
        <p14:creationId xmlns:p14="http://schemas.microsoft.com/office/powerpoint/2010/main" val="31325032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143</a:t>
            </a:fld>
            <a:endParaRPr lang="en-US"/>
          </a:p>
        </p:txBody>
      </p:sp>
    </p:spTree>
    <p:extLst>
      <p:ext uri="{BB962C8B-B14F-4D97-AF65-F5344CB8AC3E}">
        <p14:creationId xmlns:p14="http://schemas.microsoft.com/office/powerpoint/2010/main" val="183939169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144</a:t>
            </a:fld>
            <a:endParaRPr lang="en-US"/>
          </a:p>
        </p:txBody>
      </p:sp>
    </p:spTree>
    <p:extLst>
      <p:ext uri="{BB962C8B-B14F-4D97-AF65-F5344CB8AC3E}">
        <p14:creationId xmlns:p14="http://schemas.microsoft.com/office/powerpoint/2010/main" val="276818689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145</a:t>
            </a:fld>
            <a:endParaRPr lang="en-US"/>
          </a:p>
        </p:txBody>
      </p:sp>
    </p:spTree>
    <p:extLst>
      <p:ext uri="{BB962C8B-B14F-4D97-AF65-F5344CB8AC3E}">
        <p14:creationId xmlns:p14="http://schemas.microsoft.com/office/powerpoint/2010/main" val="7243013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146</a:t>
            </a:fld>
            <a:endParaRPr lang="en-US"/>
          </a:p>
        </p:txBody>
      </p:sp>
    </p:spTree>
    <p:extLst>
      <p:ext uri="{BB962C8B-B14F-4D97-AF65-F5344CB8AC3E}">
        <p14:creationId xmlns:p14="http://schemas.microsoft.com/office/powerpoint/2010/main" val="36656938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147</a:t>
            </a:fld>
            <a:endParaRPr lang="en-US"/>
          </a:p>
        </p:txBody>
      </p:sp>
    </p:spTree>
    <p:extLst>
      <p:ext uri="{BB962C8B-B14F-4D97-AF65-F5344CB8AC3E}">
        <p14:creationId xmlns:p14="http://schemas.microsoft.com/office/powerpoint/2010/main" val="101995367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148</a:t>
            </a:fld>
            <a:endParaRPr lang="en-US"/>
          </a:p>
        </p:txBody>
      </p:sp>
    </p:spTree>
    <p:extLst>
      <p:ext uri="{BB962C8B-B14F-4D97-AF65-F5344CB8AC3E}">
        <p14:creationId xmlns:p14="http://schemas.microsoft.com/office/powerpoint/2010/main" val="136182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15</a:t>
            </a:fld>
            <a:endParaRPr lang="en-US"/>
          </a:p>
        </p:txBody>
      </p:sp>
    </p:spTree>
    <p:extLst>
      <p:ext uri="{BB962C8B-B14F-4D97-AF65-F5344CB8AC3E}">
        <p14:creationId xmlns:p14="http://schemas.microsoft.com/office/powerpoint/2010/main" val="154937449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149</a:t>
            </a:fld>
            <a:endParaRPr lang="en-US"/>
          </a:p>
        </p:txBody>
      </p:sp>
    </p:spTree>
    <p:extLst>
      <p:ext uri="{BB962C8B-B14F-4D97-AF65-F5344CB8AC3E}">
        <p14:creationId xmlns:p14="http://schemas.microsoft.com/office/powerpoint/2010/main" val="266448401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150</a:t>
            </a:fld>
            <a:endParaRPr lang="en-US"/>
          </a:p>
        </p:txBody>
      </p:sp>
    </p:spTree>
    <p:extLst>
      <p:ext uri="{BB962C8B-B14F-4D97-AF65-F5344CB8AC3E}">
        <p14:creationId xmlns:p14="http://schemas.microsoft.com/office/powerpoint/2010/main" val="195039969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151</a:t>
            </a:fld>
            <a:endParaRPr lang="en-US"/>
          </a:p>
        </p:txBody>
      </p:sp>
    </p:spTree>
    <p:extLst>
      <p:ext uri="{BB962C8B-B14F-4D97-AF65-F5344CB8AC3E}">
        <p14:creationId xmlns:p14="http://schemas.microsoft.com/office/powerpoint/2010/main" val="314245694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152</a:t>
            </a:fld>
            <a:endParaRPr lang="en-US"/>
          </a:p>
        </p:txBody>
      </p:sp>
    </p:spTree>
    <p:extLst>
      <p:ext uri="{BB962C8B-B14F-4D97-AF65-F5344CB8AC3E}">
        <p14:creationId xmlns:p14="http://schemas.microsoft.com/office/powerpoint/2010/main" val="44482037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153</a:t>
            </a:fld>
            <a:endParaRPr lang="en-US"/>
          </a:p>
        </p:txBody>
      </p:sp>
    </p:spTree>
    <p:extLst>
      <p:ext uri="{BB962C8B-B14F-4D97-AF65-F5344CB8AC3E}">
        <p14:creationId xmlns:p14="http://schemas.microsoft.com/office/powerpoint/2010/main" val="152607754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70110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solidFill>
                  <a:schemeClr val="accent3">
                    <a:lumMod val="50000"/>
                  </a:schemeClr>
                </a:solidFill>
                <a:latin typeface="Arial" charset="0"/>
                <a:cs typeface="Arial" charset="0"/>
              </a:rPr>
              <a:t>Key observation: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solidFill>
                <a:schemeClr val="accent3">
                  <a:lumMod val="50000"/>
                </a:schemeClr>
              </a:solidFill>
              <a:latin typeface="Arial" charset="0"/>
              <a:cs typeface="Arial"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accent3">
                    <a:lumMod val="50000"/>
                  </a:schemeClr>
                </a:solidFill>
                <a:latin typeface="Arial" charset="0"/>
                <a:cs typeface="Arial" charset="0"/>
              </a:rPr>
              <a:t>Guidance:</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chemeClr val="accent3">
                    <a:lumMod val="50000"/>
                  </a:schemeClr>
                </a:solidFill>
                <a:latin typeface="Arial" charset="0"/>
                <a:cs typeface="Arial" charset="0"/>
                <a:sym typeface="Arial"/>
              </a:rPr>
              <a:t>Assurance</a:t>
            </a:r>
            <a:r>
              <a:rPr lang="en-US" sz="1100" dirty="0">
                <a:solidFill>
                  <a:schemeClr val="accent3">
                    <a:lumMod val="50000"/>
                  </a:schemeClr>
                </a:solidFill>
                <a:latin typeface="Arial" charset="0"/>
                <a:cs typeface="Arial" charset="0"/>
              </a:rPr>
              <a:t> program is documented and accessible to staff. </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solidFill>
                  <a:schemeClr val="accent3">
                    <a:lumMod val="50000"/>
                  </a:schemeClr>
                </a:solidFill>
                <a:latin typeface="Arial" charset="0"/>
                <a:cs typeface="Arial" charset="0"/>
              </a:rPr>
              <a:t>Assurance program has been used in recent development efforts. </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solidFill>
                  <a:schemeClr val="accent3">
                    <a:lumMod val="50000"/>
                  </a:schemeClr>
                </a:solidFill>
                <a:latin typeface="Arial" charset="0"/>
                <a:cs typeface="Arial" charset="0"/>
              </a:rPr>
              <a:t>Staff receives training against assurance program and responsibilities. </a:t>
            </a:r>
            <a:endParaRPr lang="en-US" dirty="0"/>
          </a:p>
        </p:txBody>
      </p:sp>
    </p:spTree>
    <p:extLst>
      <p:ext uri="{BB962C8B-B14F-4D97-AF65-F5344CB8AC3E}">
        <p14:creationId xmlns:p14="http://schemas.microsoft.com/office/powerpoint/2010/main" val="9552734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solidFill>
                  <a:schemeClr val="accent3">
                    <a:lumMod val="50000"/>
                  </a:schemeClr>
                </a:solidFill>
                <a:latin typeface="Arial" charset="0"/>
                <a:cs typeface="Arial" charset="0"/>
              </a:rPr>
              <a:t>Key Observation: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solidFill>
                <a:schemeClr val="accent3">
                  <a:lumMod val="50000"/>
                </a:schemeClr>
              </a:solidFill>
              <a:latin typeface="Arial" charset="0"/>
              <a:cs typeface="Arial"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solidFill>
                  <a:schemeClr val="accent3">
                    <a:lumMod val="50000"/>
                  </a:schemeClr>
                </a:solidFill>
                <a:latin typeface="Arial" charset="0"/>
                <a:cs typeface="Arial" charset="0"/>
              </a:rPr>
              <a:t>Guidance:</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Assurance program goals are documented and accessible to staff. </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Assurance program goals have been presented to staff.</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A plan has been put in place to reach those goals in a specific period of time. </a:t>
            </a:r>
          </a:p>
        </p:txBody>
      </p:sp>
    </p:spTree>
    <p:extLst>
      <p:ext uri="{BB962C8B-B14F-4D97-AF65-F5344CB8AC3E}">
        <p14:creationId xmlns:p14="http://schemas.microsoft.com/office/powerpoint/2010/main" val="24374682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Key Observation: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Guidance:</a:t>
            </a:r>
          </a:p>
          <a:p>
            <a:pPr lvl="1"/>
            <a:r>
              <a:rPr lang="en-US" sz="1100" b="0" i="0" u="none" strike="noStrike" cap="none" dirty="0">
                <a:solidFill>
                  <a:srgbClr val="000000"/>
                </a:solidFill>
                <a:effectLst/>
                <a:latin typeface="Arial"/>
                <a:ea typeface="Arial"/>
                <a:cs typeface="Arial"/>
                <a:sym typeface="Arial"/>
              </a:rPr>
              <a:t>Potential external threat agents and their motivations are documented for each project.</a:t>
            </a:r>
            <a:r>
              <a:rPr lang="en-US" dirty="0"/>
              <a:t> </a:t>
            </a:r>
          </a:p>
          <a:p>
            <a:pPr lvl="1"/>
            <a:r>
              <a:rPr lang="en-US" sz="1100" b="0" i="0" u="none" strike="noStrike" cap="none" dirty="0">
                <a:solidFill>
                  <a:srgbClr val="000000"/>
                </a:solidFill>
                <a:effectLst/>
                <a:latin typeface="Arial"/>
                <a:ea typeface="Arial"/>
                <a:cs typeface="Arial"/>
                <a:sym typeface="Arial"/>
              </a:rPr>
              <a:t>Potential internal threat agents, their associated roles, and damage potential are documented for each project or architecture type.</a:t>
            </a:r>
            <a:r>
              <a:rPr lang="en-US" dirty="0"/>
              <a:t> </a:t>
            </a:r>
          </a:p>
          <a:p>
            <a:pPr lvl="1"/>
            <a:r>
              <a:rPr lang="en-US" sz="1100" b="0" i="0" u="none" strike="noStrike" cap="none" dirty="0">
                <a:solidFill>
                  <a:srgbClr val="000000"/>
                </a:solidFill>
                <a:effectLst/>
                <a:latin typeface="Arial"/>
                <a:ea typeface="Arial"/>
                <a:cs typeface="Arial"/>
                <a:sym typeface="Arial"/>
              </a:rPr>
              <a:t>A common set of threat agents, motivations, and other information is collected at the organization level and re-used within projects.</a:t>
            </a:r>
            <a:r>
              <a:rPr lang="en-US" dirty="0"/>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5035045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Key Observation: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Guidance:</a:t>
            </a:r>
          </a:p>
          <a:p>
            <a:pPr lvl="1"/>
            <a:r>
              <a:rPr lang="en-US" sz="1100" b="0" i="0" u="none" strike="noStrike" cap="none" dirty="0">
                <a:solidFill>
                  <a:srgbClr val="000000"/>
                </a:solidFill>
                <a:effectLst/>
                <a:latin typeface="Arial"/>
                <a:ea typeface="Arial"/>
                <a:cs typeface="Arial"/>
                <a:sym typeface="Arial"/>
              </a:rPr>
              <a:t>A documented weighting system based on documented threat agents, exploit value, technical difficulty, and other factors is used to rank threats.</a:t>
            </a:r>
            <a:r>
              <a:rPr lang="en-US" dirty="0"/>
              <a:t> </a:t>
            </a:r>
          </a:p>
          <a:p>
            <a:pPr lvl="1"/>
            <a:r>
              <a:rPr lang="en-US" sz="1100" b="0" i="0" u="none" strike="noStrike" cap="none" dirty="0">
                <a:solidFill>
                  <a:srgbClr val="000000"/>
                </a:solidFill>
                <a:effectLst/>
                <a:latin typeface="Arial"/>
                <a:ea typeface="Arial"/>
                <a:cs typeface="Arial"/>
                <a:sym typeface="Arial"/>
              </a:rPr>
              <a:t>Remediation of vulnerabilities is prioritized based on the weighting system.</a:t>
            </a:r>
            <a:r>
              <a:rPr lang="en-US" dirty="0"/>
              <a:t> </a:t>
            </a:r>
            <a:endParaRPr lang="en-US" sz="1100" b="0" i="0" u="none" strike="noStrike" cap="none" dirty="0">
              <a:solidFill>
                <a:srgbClr val="000000"/>
              </a:solidFill>
              <a:effectLst/>
              <a:latin typeface="Arial"/>
              <a:ea typeface="Arial"/>
              <a:cs typeface="Arial"/>
              <a:sym typeface="Arial"/>
            </a:endParaRPr>
          </a:p>
          <a:p>
            <a:pPr lvl="1"/>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5024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671957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Key Observation: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Guidance:</a:t>
            </a:r>
          </a:p>
          <a:p>
            <a:pPr lvl="1"/>
            <a:r>
              <a:rPr lang="en-US" sz="1100" b="0" i="0" u="none" strike="noStrike" cap="none" dirty="0">
                <a:solidFill>
                  <a:srgbClr val="000000"/>
                </a:solidFill>
                <a:effectLst/>
                <a:latin typeface="Arial"/>
                <a:ea typeface="Arial"/>
                <a:cs typeface="Arial"/>
                <a:sym typeface="Arial"/>
              </a:rPr>
              <a:t>Each project group creates a simplified one-page architecture diagram representing high-level modules.</a:t>
            </a:r>
            <a:r>
              <a:rPr lang="en-US" dirty="0"/>
              <a:t> </a:t>
            </a:r>
          </a:p>
          <a:p>
            <a:pPr lvl="1"/>
            <a:r>
              <a:rPr lang="en-US" sz="1100" b="0" i="0" u="none" strike="noStrike" cap="none" dirty="0">
                <a:solidFill>
                  <a:srgbClr val="000000"/>
                </a:solidFill>
                <a:effectLst/>
                <a:latin typeface="Arial"/>
                <a:ea typeface="Arial"/>
                <a:cs typeface="Arial"/>
                <a:sym typeface="Arial"/>
              </a:rPr>
              <a:t>Each component in the diagram is analyzed in terms of accessibility of the interface from authorized users, anonymous users, operators, application-specific roles, etc..</a:t>
            </a:r>
            <a:r>
              <a:rPr lang="en-US" dirty="0"/>
              <a:t> </a:t>
            </a:r>
          </a:p>
          <a:p>
            <a:pPr lvl="1"/>
            <a:r>
              <a:rPr lang="en-US" sz="1100" b="0" i="0" u="none" strike="noStrike" cap="none" dirty="0">
                <a:solidFill>
                  <a:srgbClr val="000000"/>
                </a:solidFill>
                <a:effectLst/>
                <a:latin typeface="Arial"/>
                <a:ea typeface="Arial"/>
                <a:cs typeface="Arial"/>
                <a:sym typeface="Arial"/>
              </a:rPr>
              <a:t>Interfaces and components with similar accessibility profiles are grouped and documented as the software attack surface.</a:t>
            </a:r>
            <a:r>
              <a:rPr lang="en-US" dirty="0"/>
              <a:t> </a:t>
            </a:r>
          </a:p>
          <a:p>
            <a:pPr lvl="1"/>
            <a:r>
              <a:rPr lang="en-US" sz="1100" b="0" i="0" u="none" strike="noStrike" cap="none" dirty="0">
                <a:solidFill>
                  <a:srgbClr val="000000"/>
                </a:solidFill>
                <a:effectLst/>
                <a:latin typeface="Arial"/>
                <a:ea typeface="Arial"/>
                <a:cs typeface="Arial"/>
                <a:sym typeface="Arial"/>
              </a:rPr>
              <a:t>One-page architecture diagram is annotated with security-related functionality.</a:t>
            </a:r>
            <a:r>
              <a:rPr lang="en-US" dirty="0"/>
              <a:t> </a:t>
            </a:r>
          </a:p>
          <a:p>
            <a:pPr lvl="1"/>
            <a:r>
              <a:rPr lang="en-US" sz="1100" b="0" i="0" u="none" strike="noStrike" cap="none" dirty="0">
                <a:solidFill>
                  <a:srgbClr val="000000"/>
                </a:solidFill>
                <a:effectLst/>
                <a:latin typeface="Arial"/>
                <a:ea typeface="Arial"/>
                <a:cs typeface="Arial"/>
                <a:sym typeface="Arial"/>
              </a:rPr>
              <a:t>Grouped interface designs are evaluated to determine whether security-related functionality is applied consistently.</a:t>
            </a:r>
            <a:r>
              <a:rPr lang="en-US" dirty="0"/>
              <a:t> </a:t>
            </a:r>
          </a:p>
          <a:p>
            <a:pPr lvl="1"/>
            <a:r>
              <a:rPr lang="en-US" sz="1100" b="0" i="0" u="none" strike="noStrike" cap="none" dirty="0">
                <a:solidFill>
                  <a:srgbClr val="000000"/>
                </a:solidFill>
                <a:effectLst/>
                <a:latin typeface="Arial"/>
                <a:ea typeface="Arial"/>
                <a:cs typeface="Arial"/>
                <a:sym typeface="Arial"/>
              </a:rPr>
              <a:t>Architecture diagrams and attack surface analysis is updated when an application's design is altered.</a:t>
            </a:r>
            <a:r>
              <a:rPr lang="en-US" dirty="0"/>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0171833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Key Observation: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Guidance:</a:t>
            </a:r>
          </a:p>
          <a:p>
            <a:pPr lvl="1"/>
            <a:r>
              <a:rPr lang="en-US" sz="1100" b="0" i="0" u="none" strike="noStrike" cap="none" dirty="0">
                <a:solidFill>
                  <a:srgbClr val="000000"/>
                </a:solidFill>
                <a:effectLst/>
                <a:latin typeface="Arial"/>
                <a:ea typeface="Arial"/>
                <a:cs typeface="Arial"/>
                <a:sym typeface="Arial"/>
              </a:rPr>
              <a:t>A process for requesting a formal design review is created and advertised to project stakeholders.</a:t>
            </a:r>
            <a:r>
              <a:rPr lang="en-US" dirty="0"/>
              <a:t> </a:t>
            </a:r>
          </a:p>
          <a:p>
            <a:pPr lvl="1"/>
            <a:r>
              <a:rPr lang="en-US" sz="1100" b="0" i="0" u="none" strike="noStrike" cap="none" dirty="0">
                <a:solidFill>
                  <a:srgbClr val="000000"/>
                </a:solidFill>
                <a:effectLst/>
                <a:latin typeface="Arial"/>
                <a:ea typeface="Arial"/>
                <a:cs typeface="Arial"/>
                <a:sym typeface="Arial"/>
              </a:rPr>
              <a:t>The design review process is centralized and requests are prioritized based on the organization's business risk profile.</a:t>
            </a:r>
            <a:r>
              <a:rPr lang="en-US" dirty="0"/>
              <a:t> </a:t>
            </a:r>
          </a:p>
          <a:p>
            <a:pPr lvl="1"/>
            <a:r>
              <a:rPr lang="en-US" sz="1100" b="0" i="0" u="none" strike="noStrike" cap="none" dirty="0">
                <a:solidFill>
                  <a:srgbClr val="000000"/>
                </a:solidFill>
                <a:effectLst/>
                <a:latin typeface="Arial"/>
                <a:ea typeface="Arial"/>
                <a:cs typeface="Arial"/>
                <a:sym typeface="Arial"/>
              </a:rPr>
              <a:t>Design reviews include verification of software's attack surface, security requirements, and security mechanisms within module interfaces.</a:t>
            </a:r>
            <a:r>
              <a:rPr lang="en-US" dirty="0"/>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00164920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Key Observation: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Guidance:</a:t>
            </a:r>
          </a:p>
          <a:p>
            <a:pPr lvl="1"/>
            <a:r>
              <a:rPr lang="en-US" sz="1100" b="0" i="0" u="none" strike="noStrike" cap="none" dirty="0">
                <a:solidFill>
                  <a:srgbClr val="000000"/>
                </a:solidFill>
                <a:effectLst/>
                <a:latin typeface="Arial"/>
                <a:ea typeface="Arial"/>
                <a:cs typeface="Arial"/>
                <a:sym typeface="Arial"/>
              </a:rPr>
              <a:t>Each project or development group has assigned a security-savvy developer to be the point of contact for security issues.</a:t>
            </a:r>
            <a:r>
              <a:rPr lang="en-US" dirty="0"/>
              <a:t> </a:t>
            </a:r>
          </a:p>
          <a:p>
            <a:pPr lvl="1"/>
            <a:r>
              <a:rPr lang="en-US" sz="1100" b="0" i="0" u="none" strike="noStrike" cap="none" dirty="0">
                <a:solidFill>
                  <a:srgbClr val="000000"/>
                </a:solidFill>
                <a:effectLst/>
                <a:latin typeface="Arial"/>
                <a:ea typeface="Arial"/>
                <a:cs typeface="Arial"/>
                <a:sym typeface="Arial"/>
              </a:rPr>
              <a:t>The organization maintains a centralized list of applications, projects, and points of contact regarding security issues.</a:t>
            </a:r>
            <a:r>
              <a:rPr lang="en-US" dirty="0"/>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7457255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Key Observation: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Guidance:</a:t>
            </a:r>
          </a:p>
          <a:p>
            <a:pPr lvl="1"/>
            <a:r>
              <a:rPr lang="en-US" sz="1100" b="0" i="0" u="none" strike="noStrike" cap="none" dirty="0">
                <a:solidFill>
                  <a:srgbClr val="000000"/>
                </a:solidFill>
                <a:effectLst/>
                <a:latin typeface="Arial"/>
                <a:ea typeface="Arial"/>
                <a:cs typeface="Arial"/>
                <a:sym typeface="Arial"/>
              </a:rPr>
              <a:t>The organization documents and maintains a set of baseline operating platforms.</a:t>
            </a:r>
            <a:r>
              <a:rPr lang="en-US" dirty="0"/>
              <a:t> </a:t>
            </a:r>
          </a:p>
          <a:p>
            <a:pPr lvl="1"/>
            <a:r>
              <a:rPr lang="en-US" sz="1100" b="0" i="0" u="none" strike="noStrike" cap="none" dirty="0">
                <a:solidFill>
                  <a:srgbClr val="000000"/>
                </a:solidFill>
                <a:effectLst/>
                <a:latin typeface="Arial"/>
                <a:ea typeface="Arial"/>
                <a:cs typeface="Arial"/>
                <a:sym typeface="Arial"/>
              </a:rPr>
              <a:t>Project teams expand on existing, approved baseline operating platforms to meet project requirements.</a:t>
            </a:r>
            <a:r>
              <a:rPr lang="en-US" dirty="0"/>
              <a:t> </a:t>
            </a:r>
          </a:p>
          <a:p>
            <a:pPr lvl="1"/>
            <a:r>
              <a:rPr lang="en-US" sz="1100" b="0" i="0" u="none" strike="noStrike" cap="none" dirty="0">
                <a:solidFill>
                  <a:srgbClr val="000000"/>
                </a:solidFill>
                <a:effectLst/>
                <a:latin typeface="Arial"/>
                <a:ea typeface="Arial"/>
                <a:cs typeface="Arial"/>
                <a:sym typeface="Arial"/>
              </a:rPr>
              <a:t>Project teams document assumptions made about operating environments during development.</a:t>
            </a:r>
            <a:r>
              <a:rPr lang="en-US" dirty="0"/>
              <a:t> </a:t>
            </a:r>
          </a:p>
          <a:p>
            <a:pPr lvl="1"/>
            <a:r>
              <a:rPr lang="en-US" sz="1100" b="0" i="0" u="none" strike="noStrike" cap="none" dirty="0">
                <a:solidFill>
                  <a:srgbClr val="000000"/>
                </a:solidFill>
                <a:effectLst/>
                <a:latin typeface="Arial"/>
                <a:ea typeface="Arial"/>
                <a:cs typeface="Arial"/>
                <a:sym typeface="Arial"/>
              </a:rPr>
              <a:t>Organization and project operating platforms are reviewed at least every six months.</a:t>
            </a:r>
            <a:r>
              <a:rPr lang="en-US" dirty="0"/>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8758744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35534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59213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925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96828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1496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434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In the 1980s, several US military projects involving software subcontractors ran over-budget and were completed far later than planned, if at all. In an effort to determine why this was occurring, the </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hlinkClick r:id="rId3" tooltip="United States Air Force">
                  <a:extLst>
                    <a:ext uri="{A12FA001-AC4F-418D-AE19-62706E023703}">
                      <ahyp:hlinkClr xmlns:ahyp="http://schemas.microsoft.com/office/drawing/2018/hyperlinkcolor" val="tx"/>
                    </a:ext>
                  </a:extLst>
                </a:hlinkClick>
              </a:rPr>
              <a:t>United States Air Force</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 funded a study at the Software Engineering Institute (SEI).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Active development of the model by the US Department of Defense Software Engineering Institute (SEI) began in 1986 when Watts Humphrey joined the </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hlinkClick r:id="rId4" tooltip="Software Engineering Institute">
                  <a:extLst>
                    <a:ext uri="{A12FA001-AC4F-418D-AE19-62706E023703}">
                      <ahyp:hlinkClr xmlns:ahyp="http://schemas.microsoft.com/office/drawing/2018/hyperlinkcolor" val="tx"/>
                    </a:ext>
                  </a:extLst>
                </a:hlinkClick>
              </a:rPr>
              <a:t>Software Engineering Institute</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 located at Carnegie Mellon University in </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hlinkClick r:id="rId5" tooltip="Pittsburgh, Pennsylvania">
                  <a:extLst>
                    <a:ext uri="{A12FA001-AC4F-418D-AE19-62706E023703}">
                      <ahyp:hlinkClr xmlns:ahyp="http://schemas.microsoft.com/office/drawing/2018/hyperlinkcolor" val="tx"/>
                    </a:ext>
                  </a:extLst>
                </a:hlinkClick>
              </a:rPr>
              <a:t>Pittsburgh, Pennsylvania</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 after retiring from 27 years at IBM. At the request of the U.S. Air Force he began formalizing his Process Maturity Framework to aid the U.S. Department of Defense in evaluating the capability of software contractors as part of awarding contracts.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The full representation of the Capability Maturity Model as a set of defined process areas and practices at each of the five maturity levels was initiated in 1991, with Version 1.1 being completed in January 1993.</a:t>
            </a: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151414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63AB195D-3967-754D-AFC4-9FD8387335D5}" type="slidenum">
              <a:rPr lang="en-US" smtClean="0"/>
              <a:t>170</a:t>
            </a:fld>
            <a:endParaRPr lang="en-US"/>
          </a:p>
        </p:txBody>
      </p:sp>
    </p:spTree>
    <p:extLst>
      <p:ext uri="{BB962C8B-B14F-4D97-AF65-F5344CB8AC3E}">
        <p14:creationId xmlns:p14="http://schemas.microsoft.com/office/powerpoint/2010/main" val="15434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898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19</a:t>
            </a:fld>
            <a:endParaRPr lang="en-US"/>
          </a:p>
        </p:txBody>
      </p:sp>
    </p:spTree>
    <p:extLst>
      <p:ext uri="{BB962C8B-B14F-4D97-AF65-F5344CB8AC3E}">
        <p14:creationId xmlns:p14="http://schemas.microsoft.com/office/powerpoint/2010/main" val="417367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20</a:t>
            </a:fld>
            <a:endParaRPr lang="en-US"/>
          </a:p>
        </p:txBody>
      </p:sp>
    </p:spTree>
    <p:extLst>
      <p:ext uri="{BB962C8B-B14F-4D97-AF65-F5344CB8AC3E}">
        <p14:creationId xmlns:p14="http://schemas.microsoft.com/office/powerpoint/2010/main" val="402795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a:t>
            </a:fld>
            <a:endParaRPr lang="en-US"/>
          </a:p>
        </p:txBody>
      </p:sp>
    </p:spTree>
    <p:extLst>
      <p:ext uri="{BB962C8B-B14F-4D97-AF65-F5344CB8AC3E}">
        <p14:creationId xmlns:p14="http://schemas.microsoft.com/office/powerpoint/2010/main" val="410782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099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28</a:t>
            </a:fld>
            <a:endParaRPr lang="en-US"/>
          </a:p>
        </p:txBody>
      </p:sp>
    </p:spTree>
    <p:extLst>
      <p:ext uri="{BB962C8B-B14F-4D97-AF65-F5344CB8AC3E}">
        <p14:creationId xmlns:p14="http://schemas.microsoft.com/office/powerpoint/2010/main" val="3338152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29</a:t>
            </a:fld>
            <a:endParaRPr lang="en-US"/>
          </a:p>
        </p:txBody>
      </p:sp>
    </p:spTree>
    <p:extLst>
      <p:ext uri="{BB962C8B-B14F-4D97-AF65-F5344CB8AC3E}">
        <p14:creationId xmlns:p14="http://schemas.microsoft.com/office/powerpoint/2010/main" val="31636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30</a:t>
            </a:fld>
            <a:endParaRPr lang="en-US"/>
          </a:p>
        </p:txBody>
      </p:sp>
    </p:spTree>
    <p:extLst>
      <p:ext uri="{BB962C8B-B14F-4D97-AF65-F5344CB8AC3E}">
        <p14:creationId xmlns:p14="http://schemas.microsoft.com/office/powerpoint/2010/main" val="636520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31</a:t>
            </a:fld>
            <a:endParaRPr lang="en-US"/>
          </a:p>
        </p:txBody>
      </p:sp>
    </p:spTree>
    <p:extLst>
      <p:ext uri="{BB962C8B-B14F-4D97-AF65-F5344CB8AC3E}">
        <p14:creationId xmlns:p14="http://schemas.microsoft.com/office/powerpoint/2010/main" val="223110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32</a:t>
            </a:fld>
            <a:endParaRPr lang="en-US"/>
          </a:p>
        </p:txBody>
      </p:sp>
    </p:spTree>
    <p:extLst>
      <p:ext uri="{BB962C8B-B14F-4D97-AF65-F5344CB8AC3E}">
        <p14:creationId xmlns:p14="http://schemas.microsoft.com/office/powerpoint/2010/main" val="1603798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33</a:t>
            </a:fld>
            <a:endParaRPr lang="en-US"/>
          </a:p>
        </p:txBody>
      </p:sp>
    </p:spTree>
    <p:extLst>
      <p:ext uri="{BB962C8B-B14F-4D97-AF65-F5344CB8AC3E}">
        <p14:creationId xmlns:p14="http://schemas.microsoft.com/office/powerpoint/2010/main" val="556209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34</a:t>
            </a:fld>
            <a:endParaRPr lang="en-US"/>
          </a:p>
        </p:txBody>
      </p:sp>
    </p:spTree>
    <p:extLst>
      <p:ext uri="{BB962C8B-B14F-4D97-AF65-F5344CB8AC3E}">
        <p14:creationId xmlns:p14="http://schemas.microsoft.com/office/powerpoint/2010/main" val="259120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35</a:t>
            </a:fld>
            <a:endParaRPr lang="en-US"/>
          </a:p>
        </p:txBody>
      </p:sp>
    </p:spTree>
    <p:extLst>
      <p:ext uri="{BB962C8B-B14F-4D97-AF65-F5344CB8AC3E}">
        <p14:creationId xmlns:p14="http://schemas.microsoft.com/office/powerpoint/2010/main" val="2865646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36</a:t>
            </a:fld>
            <a:endParaRPr lang="en-US"/>
          </a:p>
        </p:txBody>
      </p:sp>
    </p:spTree>
    <p:extLst>
      <p:ext uri="{BB962C8B-B14F-4D97-AF65-F5344CB8AC3E}">
        <p14:creationId xmlns:p14="http://schemas.microsoft.com/office/powerpoint/2010/main" val="404542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a:t>
            </a:fld>
            <a:endParaRPr lang="en-US"/>
          </a:p>
        </p:txBody>
      </p:sp>
    </p:spTree>
    <p:extLst>
      <p:ext uri="{BB962C8B-B14F-4D97-AF65-F5344CB8AC3E}">
        <p14:creationId xmlns:p14="http://schemas.microsoft.com/office/powerpoint/2010/main" val="288015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37</a:t>
            </a:fld>
            <a:endParaRPr lang="en-US"/>
          </a:p>
        </p:txBody>
      </p:sp>
    </p:spTree>
    <p:extLst>
      <p:ext uri="{BB962C8B-B14F-4D97-AF65-F5344CB8AC3E}">
        <p14:creationId xmlns:p14="http://schemas.microsoft.com/office/powerpoint/2010/main" val="133418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38</a:t>
            </a:fld>
            <a:endParaRPr lang="en-US"/>
          </a:p>
        </p:txBody>
      </p:sp>
    </p:spTree>
    <p:extLst>
      <p:ext uri="{BB962C8B-B14F-4D97-AF65-F5344CB8AC3E}">
        <p14:creationId xmlns:p14="http://schemas.microsoft.com/office/powerpoint/2010/main" val="3388278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39</a:t>
            </a:fld>
            <a:endParaRPr lang="en-US"/>
          </a:p>
        </p:txBody>
      </p:sp>
    </p:spTree>
    <p:extLst>
      <p:ext uri="{BB962C8B-B14F-4D97-AF65-F5344CB8AC3E}">
        <p14:creationId xmlns:p14="http://schemas.microsoft.com/office/powerpoint/2010/main" val="1201203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40</a:t>
            </a:fld>
            <a:endParaRPr lang="en-US"/>
          </a:p>
        </p:txBody>
      </p:sp>
    </p:spTree>
    <p:extLst>
      <p:ext uri="{BB962C8B-B14F-4D97-AF65-F5344CB8AC3E}">
        <p14:creationId xmlns:p14="http://schemas.microsoft.com/office/powerpoint/2010/main" val="1798828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41</a:t>
            </a:fld>
            <a:endParaRPr lang="en-US"/>
          </a:p>
        </p:txBody>
      </p:sp>
    </p:spTree>
    <p:extLst>
      <p:ext uri="{BB962C8B-B14F-4D97-AF65-F5344CB8AC3E}">
        <p14:creationId xmlns:p14="http://schemas.microsoft.com/office/powerpoint/2010/main" val="3731279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42</a:t>
            </a:fld>
            <a:endParaRPr lang="en-US"/>
          </a:p>
        </p:txBody>
      </p:sp>
    </p:spTree>
    <p:extLst>
      <p:ext uri="{BB962C8B-B14F-4D97-AF65-F5344CB8AC3E}">
        <p14:creationId xmlns:p14="http://schemas.microsoft.com/office/powerpoint/2010/main" val="2369645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43</a:t>
            </a:fld>
            <a:endParaRPr lang="en-US"/>
          </a:p>
        </p:txBody>
      </p:sp>
    </p:spTree>
    <p:extLst>
      <p:ext uri="{BB962C8B-B14F-4D97-AF65-F5344CB8AC3E}">
        <p14:creationId xmlns:p14="http://schemas.microsoft.com/office/powerpoint/2010/main" val="2968210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44</a:t>
            </a:fld>
            <a:endParaRPr lang="en-US"/>
          </a:p>
        </p:txBody>
      </p:sp>
    </p:spTree>
    <p:extLst>
      <p:ext uri="{BB962C8B-B14F-4D97-AF65-F5344CB8AC3E}">
        <p14:creationId xmlns:p14="http://schemas.microsoft.com/office/powerpoint/2010/main" val="2358253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45</a:t>
            </a:fld>
            <a:endParaRPr lang="en-US"/>
          </a:p>
        </p:txBody>
      </p:sp>
    </p:spTree>
    <p:extLst>
      <p:ext uri="{BB962C8B-B14F-4D97-AF65-F5344CB8AC3E}">
        <p14:creationId xmlns:p14="http://schemas.microsoft.com/office/powerpoint/2010/main" val="3104134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46</a:t>
            </a:fld>
            <a:endParaRPr lang="en-US"/>
          </a:p>
        </p:txBody>
      </p:sp>
    </p:spTree>
    <p:extLst>
      <p:ext uri="{BB962C8B-B14F-4D97-AF65-F5344CB8AC3E}">
        <p14:creationId xmlns:p14="http://schemas.microsoft.com/office/powerpoint/2010/main" val="285420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314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47</a:t>
            </a:fld>
            <a:endParaRPr lang="en-US"/>
          </a:p>
        </p:txBody>
      </p:sp>
    </p:spTree>
    <p:extLst>
      <p:ext uri="{BB962C8B-B14F-4D97-AF65-F5344CB8AC3E}">
        <p14:creationId xmlns:p14="http://schemas.microsoft.com/office/powerpoint/2010/main" val="3393391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48</a:t>
            </a:fld>
            <a:endParaRPr lang="en-US"/>
          </a:p>
        </p:txBody>
      </p:sp>
    </p:spTree>
    <p:extLst>
      <p:ext uri="{BB962C8B-B14F-4D97-AF65-F5344CB8AC3E}">
        <p14:creationId xmlns:p14="http://schemas.microsoft.com/office/powerpoint/2010/main" val="4250046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49</a:t>
            </a:fld>
            <a:endParaRPr lang="en-US"/>
          </a:p>
        </p:txBody>
      </p:sp>
    </p:spTree>
    <p:extLst>
      <p:ext uri="{BB962C8B-B14F-4D97-AF65-F5344CB8AC3E}">
        <p14:creationId xmlns:p14="http://schemas.microsoft.com/office/powerpoint/2010/main" val="840134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50</a:t>
            </a:fld>
            <a:endParaRPr lang="en-US"/>
          </a:p>
        </p:txBody>
      </p:sp>
    </p:spTree>
    <p:extLst>
      <p:ext uri="{BB962C8B-B14F-4D97-AF65-F5344CB8AC3E}">
        <p14:creationId xmlns:p14="http://schemas.microsoft.com/office/powerpoint/2010/main" val="3730845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51</a:t>
            </a:fld>
            <a:endParaRPr lang="en-US"/>
          </a:p>
        </p:txBody>
      </p:sp>
    </p:spTree>
    <p:extLst>
      <p:ext uri="{BB962C8B-B14F-4D97-AF65-F5344CB8AC3E}">
        <p14:creationId xmlns:p14="http://schemas.microsoft.com/office/powerpoint/2010/main" val="825297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52</a:t>
            </a:fld>
            <a:endParaRPr lang="en-US"/>
          </a:p>
        </p:txBody>
      </p:sp>
    </p:spTree>
    <p:extLst>
      <p:ext uri="{BB962C8B-B14F-4D97-AF65-F5344CB8AC3E}">
        <p14:creationId xmlns:p14="http://schemas.microsoft.com/office/powerpoint/2010/main" val="3551097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53</a:t>
            </a:fld>
            <a:endParaRPr lang="en-US"/>
          </a:p>
        </p:txBody>
      </p:sp>
    </p:spTree>
    <p:extLst>
      <p:ext uri="{BB962C8B-B14F-4D97-AF65-F5344CB8AC3E}">
        <p14:creationId xmlns:p14="http://schemas.microsoft.com/office/powerpoint/2010/main" val="2572171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54</a:t>
            </a:fld>
            <a:endParaRPr lang="en-US"/>
          </a:p>
        </p:txBody>
      </p:sp>
    </p:spTree>
    <p:extLst>
      <p:ext uri="{BB962C8B-B14F-4D97-AF65-F5344CB8AC3E}">
        <p14:creationId xmlns:p14="http://schemas.microsoft.com/office/powerpoint/2010/main" val="644205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55</a:t>
            </a:fld>
            <a:endParaRPr lang="en-US"/>
          </a:p>
        </p:txBody>
      </p:sp>
    </p:spTree>
    <p:extLst>
      <p:ext uri="{BB962C8B-B14F-4D97-AF65-F5344CB8AC3E}">
        <p14:creationId xmlns:p14="http://schemas.microsoft.com/office/powerpoint/2010/main" val="1139760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56</a:t>
            </a:fld>
            <a:endParaRPr lang="en-US"/>
          </a:p>
        </p:txBody>
      </p:sp>
    </p:spTree>
    <p:extLst>
      <p:ext uri="{BB962C8B-B14F-4D97-AF65-F5344CB8AC3E}">
        <p14:creationId xmlns:p14="http://schemas.microsoft.com/office/powerpoint/2010/main" val="206278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a:t>
            </a:fld>
            <a:endParaRPr lang="en-US"/>
          </a:p>
        </p:txBody>
      </p:sp>
    </p:spTree>
    <p:extLst>
      <p:ext uri="{BB962C8B-B14F-4D97-AF65-F5344CB8AC3E}">
        <p14:creationId xmlns:p14="http://schemas.microsoft.com/office/powerpoint/2010/main" val="3297925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57</a:t>
            </a:fld>
            <a:endParaRPr lang="en-US"/>
          </a:p>
        </p:txBody>
      </p:sp>
    </p:spTree>
    <p:extLst>
      <p:ext uri="{BB962C8B-B14F-4D97-AF65-F5344CB8AC3E}">
        <p14:creationId xmlns:p14="http://schemas.microsoft.com/office/powerpoint/2010/main" val="2774013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58</a:t>
            </a:fld>
            <a:endParaRPr lang="en-US"/>
          </a:p>
        </p:txBody>
      </p:sp>
    </p:spTree>
    <p:extLst>
      <p:ext uri="{BB962C8B-B14F-4D97-AF65-F5344CB8AC3E}">
        <p14:creationId xmlns:p14="http://schemas.microsoft.com/office/powerpoint/2010/main" val="1774214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59</a:t>
            </a:fld>
            <a:endParaRPr lang="en-US"/>
          </a:p>
        </p:txBody>
      </p:sp>
    </p:spTree>
    <p:extLst>
      <p:ext uri="{BB962C8B-B14F-4D97-AF65-F5344CB8AC3E}">
        <p14:creationId xmlns:p14="http://schemas.microsoft.com/office/powerpoint/2010/main" val="67689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60</a:t>
            </a:fld>
            <a:endParaRPr lang="en-US"/>
          </a:p>
        </p:txBody>
      </p:sp>
    </p:spTree>
    <p:extLst>
      <p:ext uri="{BB962C8B-B14F-4D97-AF65-F5344CB8AC3E}">
        <p14:creationId xmlns:p14="http://schemas.microsoft.com/office/powerpoint/2010/main" val="2899127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61</a:t>
            </a:fld>
            <a:endParaRPr lang="en-US"/>
          </a:p>
        </p:txBody>
      </p:sp>
    </p:spTree>
    <p:extLst>
      <p:ext uri="{BB962C8B-B14F-4D97-AF65-F5344CB8AC3E}">
        <p14:creationId xmlns:p14="http://schemas.microsoft.com/office/powerpoint/2010/main" val="1929508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62</a:t>
            </a:fld>
            <a:endParaRPr lang="en-US"/>
          </a:p>
        </p:txBody>
      </p:sp>
    </p:spTree>
    <p:extLst>
      <p:ext uri="{BB962C8B-B14F-4D97-AF65-F5344CB8AC3E}">
        <p14:creationId xmlns:p14="http://schemas.microsoft.com/office/powerpoint/2010/main" val="4147966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5054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64</a:t>
            </a:fld>
            <a:endParaRPr lang="en-US"/>
          </a:p>
        </p:txBody>
      </p:sp>
    </p:spTree>
    <p:extLst>
      <p:ext uri="{BB962C8B-B14F-4D97-AF65-F5344CB8AC3E}">
        <p14:creationId xmlns:p14="http://schemas.microsoft.com/office/powerpoint/2010/main" val="1854423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65</a:t>
            </a:fld>
            <a:endParaRPr lang="en-US"/>
          </a:p>
        </p:txBody>
      </p:sp>
    </p:spTree>
    <p:extLst>
      <p:ext uri="{BB962C8B-B14F-4D97-AF65-F5344CB8AC3E}">
        <p14:creationId xmlns:p14="http://schemas.microsoft.com/office/powerpoint/2010/main" val="19378407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66</a:t>
            </a:fld>
            <a:endParaRPr lang="en-US"/>
          </a:p>
        </p:txBody>
      </p:sp>
    </p:spTree>
    <p:extLst>
      <p:ext uri="{BB962C8B-B14F-4D97-AF65-F5344CB8AC3E}">
        <p14:creationId xmlns:p14="http://schemas.microsoft.com/office/powerpoint/2010/main" val="109758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a:t>
            </a:fld>
            <a:endParaRPr lang="en-US"/>
          </a:p>
        </p:txBody>
      </p:sp>
    </p:spTree>
    <p:extLst>
      <p:ext uri="{BB962C8B-B14F-4D97-AF65-F5344CB8AC3E}">
        <p14:creationId xmlns:p14="http://schemas.microsoft.com/office/powerpoint/2010/main" val="3405289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67</a:t>
            </a:fld>
            <a:endParaRPr lang="en-US"/>
          </a:p>
        </p:txBody>
      </p:sp>
    </p:spTree>
    <p:extLst>
      <p:ext uri="{BB962C8B-B14F-4D97-AF65-F5344CB8AC3E}">
        <p14:creationId xmlns:p14="http://schemas.microsoft.com/office/powerpoint/2010/main" val="28809946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68</a:t>
            </a:fld>
            <a:endParaRPr lang="en-US"/>
          </a:p>
        </p:txBody>
      </p:sp>
    </p:spTree>
    <p:extLst>
      <p:ext uri="{BB962C8B-B14F-4D97-AF65-F5344CB8AC3E}">
        <p14:creationId xmlns:p14="http://schemas.microsoft.com/office/powerpoint/2010/main" val="3946769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69</a:t>
            </a:fld>
            <a:endParaRPr lang="en-US"/>
          </a:p>
        </p:txBody>
      </p:sp>
    </p:spTree>
    <p:extLst>
      <p:ext uri="{BB962C8B-B14F-4D97-AF65-F5344CB8AC3E}">
        <p14:creationId xmlns:p14="http://schemas.microsoft.com/office/powerpoint/2010/main" val="10725922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70</a:t>
            </a:fld>
            <a:endParaRPr lang="en-US"/>
          </a:p>
        </p:txBody>
      </p:sp>
    </p:spTree>
    <p:extLst>
      <p:ext uri="{BB962C8B-B14F-4D97-AF65-F5344CB8AC3E}">
        <p14:creationId xmlns:p14="http://schemas.microsoft.com/office/powerpoint/2010/main" val="20840908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71</a:t>
            </a:fld>
            <a:endParaRPr lang="en-US"/>
          </a:p>
        </p:txBody>
      </p:sp>
    </p:spTree>
    <p:extLst>
      <p:ext uri="{BB962C8B-B14F-4D97-AF65-F5344CB8AC3E}">
        <p14:creationId xmlns:p14="http://schemas.microsoft.com/office/powerpoint/2010/main" val="3854490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72</a:t>
            </a:fld>
            <a:endParaRPr lang="en-US"/>
          </a:p>
        </p:txBody>
      </p:sp>
    </p:spTree>
    <p:extLst>
      <p:ext uri="{BB962C8B-B14F-4D97-AF65-F5344CB8AC3E}">
        <p14:creationId xmlns:p14="http://schemas.microsoft.com/office/powerpoint/2010/main" val="2066675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73</a:t>
            </a:fld>
            <a:endParaRPr lang="en-US"/>
          </a:p>
        </p:txBody>
      </p:sp>
    </p:spTree>
    <p:extLst>
      <p:ext uri="{BB962C8B-B14F-4D97-AF65-F5344CB8AC3E}">
        <p14:creationId xmlns:p14="http://schemas.microsoft.com/office/powerpoint/2010/main" val="3453810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74</a:t>
            </a:fld>
            <a:endParaRPr lang="en-US"/>
          </a:p>
        </p:txBody>
      </p:sp>
    </p:spTree>
    <p:extLst>
      <p:ext uri="{BB962C8B-B14F-4D97-AF65-F5344CB8AC3E}">
        <p14:creationId xmlns:p14="http://schemas.microsoft.com/office/powerpoint/2010/main" val="1116216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75</a:t>
            </a:fld>
            <a:endParaRPr lang="en-US"/>
          </a:p>
        </p:txBody>
      </p:sp>
    </p:spTree>
    <p:extLst>
      <p:ext uri="{BB962C8B-B14F-4D97-AF65-F5344CB8AC3E}">
        <p14:creationId xmlns:p14="http://schemas.microsoft.com/office/powerpoint/2010/main" val="2236349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76</a:t>
            </a:fld>
            <a:endParaRPr lang="en-US"/>
          </a:p>
        </p:txBody>
      </p:sp>
    </p:spTree>
    <p:extLst>
      <p:ext uri="{BB962C8B-B14F-4D97-AF65-F5344CB8AC3E}">
        <p14:creationId xmlns:p14="http://schemas.microsoft.com/office/powerpoint/2010/main" val="11856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a:t>
            </a:fld>
            <a:endParaRPr lang="en-US"/>
          </a:p>
        </p:txBody>
      </p:sp>
    </p:spTree>
    <p:extLst>
      <p:ext uri="{BB962C8B-B14F-4D97-AF65-F5344CB8AC3E}">
        <p14:creationId xmlns:p14="http://schemas.microsoft.com/office/powerpoint/2010/main" val="37716475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77</a:t>
            </a:fld>
            <a:endParaRPr lang="en-US"/>
          </a:p>
        </p:txBody>
      </p:sp>
    </p:spTree>
    <p:extLst>
      <p:ext uri="{BB962C8B-B14F-4D97-AF65-F5344CB8AC3E}">
        <p14:creationId xmlns:p14="http://schemas.microsoft.com/office/powerpoint/2010/main" val="16773988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78</a:t>
            </a:fld>
            <a:endParaRPr lang="en-US"/>
          </a:p>
        </p:txBody>
      </p:sp>
    </p:spTree>
    <p:extLst>
      <p:ext uri="{BB962C8B-B14F-4D97-AF65-F5344CB8AC3E}">
        <p14:creationId xmlns:p14="http://schemas.microsoft.com/office/powerpoint/2010/main" val="38344765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79</a:t>
            </a:fld>
            <a:endParaRPr lang="en-US"/>
          </a:p>
        </p:txBody>
      </p:sp>
    </p:spTree>
    <p:extLst>
      <p:ext uri="{BB962C8B-B14F-4D97-AF65-F5344CB8AC3E}">
        <p14:creationId xmlns:p14="http://schemas.microsoft.com/office/powerpoint/2010/main" val="986570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80</a:t>
            </a:fld>
            <a:endParaRPr lang="en-US"/>
          </a:p>
        </p:txBody>
      </p:sp>
    </p:spTree>
    <p:extLst>
      <p:ext uri="{BB962C8B-B14F-4D97-AF65-F5344CB8AC3E}">
        <p14:creationId xmlns:p14="http://schemas.microsoft.com/office/powerpoint/2010/main" val="746242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81</a:t>
            </a:fld>
            <a:endParaRPr lang="en-US"/>
          </a:p>
        </p:txBody>
      </p:sp>
    </p:spTree>
    <p:extLst>
      <p:ext uri="{BB962C8B-B14F-4D97-AF65-F5344CB8AC3E}">
        <p14:creationId xmlns:p14="http://schemas.microsoft.com/office/powerpoint/2010/main" val="13440177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82</a:t>
            </a:fld>
            <a:endParaRPr lang="en-US"/>
          </a:p>
        </p:txBody>
      </p:sp>
    </p:spTree>
    <p:extLst>
      <p:ext uri="{BB962C8B-B14F-4D97-AF65-F5344CB8AC3E}">
        <p14:creationId xmlns:p14="http://schemas.microsoft.com/office/powerpoint/2010/main" val="19503970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83</a:t>
            </a:fld>
            <a:endParaRPr lang="en-US"/>
          </a:p>
        </p:txBody>
      </p:sp>
    </p:spTree>
    <p:extLst>
      <p:ext uri="{BB962C8B-B14F-4D97-AF65-F5344CB8AC3E}">
        <p14:creationId xmlns:p14="http://schemas.microsoft.com/office/powerpoint/2010/main" val="2210698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84</a:t>
            </a:fld>
            <a:endParaRPr lang="en-US"/>
          </a:p>
        </p:txBody>
      </p:sp>
    </p:spTree>
    <p:extLst>
      <p:ext uri="{BB962C8B-B14F-4D97-AF65-F5344CB8AC3E}">
        <p14:creationId xmlns:p14="http://schemas.microsoft.com/office/powerpoint/2010/main" val="26862349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85</a:t>
            </a:fld>
            <a:endParaRPr lang="en-US"/>
          </a:p>
        </p:txBody>
      </p:sp>
    </p:spTree>
    <p:extLst>
      <p:ext uri="{BB962C8B-B14F-4D97-AF65-F5344CB8AC3E}">
        <p14:creationId xmlns:p14="http://schemas.microsoft.com/office/powerpoint/2010/main" val="40527474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86</a:t>
            </a:fld>
            <a:endParaRPr lang="en-US"/>
          </a:p>
        </p:txBody>
      </p:sp>
    </p:spTree>
    <p:extLst>
      <p:ext uri="{BB962C8B-B14F-4D97-AF65-F5344CB8AC3E}">
        <p14:creationId xmlns:p14="http://schemas.microsoft.com/office/powerpoint/2010/main" val="273649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7548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87</a:t>
            </a:fld>
            <a:endParaRPr lang="en-US"/>
          </a:p>
        </p:txBody>
      </p:sp>
    </p:spTree>
    <p:extLst>
      <p:ext uri="{BB962C8B-B14F-4D97-AF65-F5344CB8AC3E}">
        <p14:creationId xmlns:p14="http://schemas.microsoft.com/office/powerpoint/2010/main" val="36776433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88</a:t>
            </a:fld>
            <a:endParaRPr lang="en-US"/>
          </a:p>
        </p:txBody>
      </p:sp>
    </p:spTree>
    <p:extLst>
      <p:ext uri="{BB962C8B-B14F-4D97-AF65-F5344CB8AC3E}">
        <p14:creationId xmlns:p14="http://schemas.microsoft.com/office/powerpoint/2010/main" val="17203571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89</a:t>
            </a:fld>
            <a:endParaRPr lang="en-US"/>
          </a:p>
        </p:txBody>
      </p:sp>
    </p:spTree>
    <p:extLst>
      <p:ext uri="{BB962C8B-B14F-4D97-AF65-F5344CB8AC3E}">
        <p14:creationId xmlns:p14="http://schemas.microsoft.com/office/powerpoint/2010/main" val="30468712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90</a:t>
            </a:fld>
            <a:endParaRPr lang="en-US"/>
          </a:p>
        </p:txBody>
      </p:sp>
    </p:spTree>
    <p:extLst>
      <p:ext uri="{BB962C8B-B14F-4D97-AF65-F5344CB8AC3E}">
        <p14:creationId xmlns:p14="http://schemas.microsoft.com/office/powerpoint/2010/main" val="18653208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91</a:t>
            </a:fld>
            <a:endParaRPr lang="en-US"/>
          </a:p>
        </p:txBody>
      </p:sp>
    </p:spTree>
    <p:extLst>
      <p:ext uri="{BB962C8B-B14F-4D97-AF65-F5344CB8AC3E}">
        <p14:creationId xmlns:p14="http://schemas.microsoft.com/office/powerpoint/2010/main" val="4239844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92</a:t>
            </a:fld>
            <a:endParaRPr lang="en-US"/>
          </a:p>
        </p:txBody>
      </p:sp>
    </p:spTree>
    <p:extLst>
      <p:ext uri="{BB962C8B-B14F-4D97-AF65-F5344CB8AC3E}">
        <p14:creationId xmlns:p14="http://schemas.microsoft.com/office/powerpoint/2010/main" val="17565407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57787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95</a:t>
            </a:fld>
            <a:endParaRPr lang="en-US"/>
          </a:p>
        </p:txBody>
      </p:sp>
    </p:spTree>
    <p:extLst>
      <p:ext uri="{BB962C8B-B14F-4D97-AF65-F5344CB8AC3E}">
        <p14:creationId xmlns:p14="http://schemas.microsoft.com/office/powerpoint/2010/main" val="14708750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96</a:t>
            </a:fld>
            <a:endParaRPr lang="en-US"/>
          </a:p>
        </p:txBody>
      </p:sp>
    </p:spTree>
    <p:extLst>
      <p:ext uri="{BB962C8B-B14F-4D97-AF65-F5344CB8AC3E}">
        <p14:creationId xmlns:p14="http://schemas.microsoft.com/office/powerpoint/2010/main" val="38534818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97</a:t>
            </a:fld>
            <a:endParaRPr lang="en-US"/>
          </a:p>
        </p:txBody>
      </p:sp>
    </p:spTree>
    <p:extLst>
      <p:ext uri="{BB962C8B-B14F-4D97-AF65-F5344CB8AC3E}">
        <p14:creationId xmlns:p14="http://schemas.microsoft.com/office/powerpoint/2010/main" val="176911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a:t>
            </a:fld>
            <a:endParaRPr lang="en-US"/>
          </a:p>
        </p:txBody>
      </p:sp>
    </p:spTree>
    <p:extLst>
      <p:ext uri="{BB962C8B-B14F-4D97-AF65-F5344CB8AC3E}">
        <p14:creationId xmlns:p14="http://schemas.microsoft.com/office/powerpoint/2010/main" val="14801793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98</a:t>
            </a:fld>
            <a:endParaRPr lang="en-US"/>
          </a:p>
        </p:txBody>
      </p:sp>
    </p:spTree>
    <p:extLst>
      <p:ext uri="{BB962C8B-B14F-4D97-AF65-F5344CB8AC3E}">
        <p14:creationId xmlns:p14="http://schemas.microsoft.com/office/powerpoint/2010/main" val="15721190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99</a:t>
            </a:fld>
            <a:endParaRPr lang="en-US"/>
          </a:p>
        </p:txBody>
      </p:sp>
    </p:spTree>
    <p:extLst>
      <p:ext uri="{BB962C8B-B14F-4D97-AF65-F5344CB8AC3E}">
        <p14:creationId xmlns:p14="http://schemas.microsoft.com/office/powerpoint/2010/main" val="24830382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100</a:t>
            </a:fld>
            <a:endParaRPr lang="en-US"/>
          </a:p>
        </p:txBody>
      </p:sp>
    </p:spTree>
    <p:extLst>
      <p:ext uri="{BB962C8B-B14F-4D97-AF65-F5344CB8AC3E}">
        <p14:creationId xmlns:p14="http://schemas.microsoft.com/office/powerpoint/2010/main" val="2872785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101</a:t>
            </a:fld>
            <a:endParaRPr lang="en-US"/>
          </a:p>
        </p:txBody>
      </p:sp>
    </p:spTree>
    <p:extLst>
      <p:ext uri="{BB962C8B-B14F-4D97-AF65-F5344CB8AC3E}">
        <p14:creationId xmlns:p14="http://schemas.microsoft.com/office/powerpoint/2010/main" val="18688711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102</a:t>
            </a:fld>
            <a:endParaRPr lang="en-US"/>
          </a:p>
        </p:txBody>
      </p:sp>
    </p:spTree>
    <p:extLst>
      <p:ext uri="{BB962C8B-B14F-4D97-AF65-F5344CB8AC3E}">
        <p14:creationId xmlns:p14="http://schemas.microsoft.com/office/powerpoint/2010/main" val="16253602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103</a:t>
            </a:fld>
            <a:endParaRPr lang="en-US"/>
          </a:p>
        </p:txBody>
      </p:sp>
    </p:spTree>
    <p:extLst>
      <p:ext uri="{BB962C8B-B14F-4D97-AF65-F5344CB8AC3E}">
        <p14:creationId xmlns:p14="http://schemas.microsoft.com/office/powerpoint/2010/main" val="28221239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104</a:t>
            </a:fld>
            <a:endParaRPr lang="en-US"/>
          </a:p>
        </p:txBody>
      </p:sp>
    </p:spTree>
    <p:extLst>
      <p:ext uri="{BB962C8B-B14F-4D97-AF65-F5344CB8AC3E}">
        <p14:creationId xmlns:p14="http://schemas.microsoft.com/office/powerpoint/2010/main" val="15720614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105</a:t>
            </a:fld>
            <a:endParaRPr lang="en-US"/>
          </a:p>
        </p:txBody>
      </p:sp>
    </p:spTree>
    <p:extLst>
      <p:ext uri="{BB962C8B-B14F-4D97-AF65-F5344CB8AC3E}">
        <p14:creationId xmlns:p14="http://schemas.microsoft.com/office/powerpoint/2010/main" val="34677227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106</a:t>
            </a:fld>
            <a:endParaRPr lang="en-US"/>
          </a:p>
        </p:txBody>
      </p:sp>
    </p:spTree>
    <p:extLst>
      <p:ext uri="{BB962C8B-B14F-4D97-AF65-F5344CB8AC3E}">
        <p14:creationId xmlns:p14="http://schemas.microsoft.com/office/powerpoint/2010/main" val="30126940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B195D-3967-754D-AFC4-9FD8387335D5}" type="slidenum">
              <a:rPr lang="en-US" smtClean="0"/>
              <a:t>107</a:t>
            </a:fld>
            <a:endParaRPr lang="en-US"/>
          </a:p>
        </p:txBody>
      </p:sp>
    </p:spTree>
    <p:extLst>
      <p:ext uri="{BB962C8B-B14F-4D97-AF65-F5344CB8AC3E}">
        <p14:creationId xmlns:p14="http://schemas.microsoft.com/office/powerpoint/2010/main" val="20441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8A87A34-81AB-432B-8DAE-1953F412C126}" type="datetimeFigureOut">
              <a:rPr lang="en-US" smtClean="0">
                <a:solidFill>
                  <a:srgbClr val="FFFFFF">
                    <a:lumMod val="50000"/>
                  </a:srgbClr>
                </a:solidFill>
              </a:rPr>
              <a:pPr/>
              <a:t>2/1/20</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solidFill>
                <a:srgbClr val="FFFFFF">
                  <a:lumMod val="6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D22F896-40B5-4ADD-8801-0D06FADFA095}" type="slidenum">
              <a:rPr lang="en-US" smtClean="0">
                <a:solidFill>
                  <a:srgbClr val="FFFFFF">
                    <a:lumMod val="65000"/>
                  </a:srgbClr>
                </a:solidFill>
              </a:rPr>
              <a:pPr/>
              <a:t>‹#›</a:t>
            </a:fld>
            <a:endParaRPr lang="en-US" dirty="0">
              <a:solidFill>
                <a:srgbClr val="FFFFFF">
                  <a:lumMod val="65000"/>
                </a:srgb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457081" y="2667000"/>
            <a:ext cx="6856214" cy="2286000"/>
          </a:xfrm>
        </p:spPr>
        <p:txBody>
          <a:bodyPr anchor="b">
            <a:noAutofit/>
          </a:bodyPr>
          <a:lstStyle>
            <a:lvl1pPr>
              <a:lnSpc>
                <a:spcPct val="80000"/>
              </a:lnSpc>
              <a:defRPr sz="6000"/>
            </a:lvl1pPr>
          </a:lstStyle>
          <a:p>
            <a:r>
              <a:rPr lang="en-US"/>
              <a:t>Click to edit Master title style</a:t>
            </a:r>
            <a:endParaRPr/>
          </a:p>
        </p:txBody>
      </p:sp>
      <p:sp>
        <p:nvSpPr>
          <p:cNvPr id="10" name="Text Placeholder 9"/>
          <p:cNvSpPr>
            <a:spLocks noGrp="1"/>
          </p:cNvSpPr>
          <p:nvPr>
            <p:ph type="body" sz="quarter" idx="13"/>
          </p:nvPr>
        </p:nvSpPr>
        <p:spPr>
          <a:xfrm>
            <a:off x="456010" y="5015894"/>
            <a:ext cx="6856214" cy="1080107"/>
          </a:xfrm>
        </p:spPr>
        <p:txBody>
          <a:bodyPr wrap="square">
            <a:noAutofit/>
          </a:bodyPr>
          <a:lstStyle>
            <a:lvl1pPr marL="0" indent="0">
              <a:spcBef>
                <a:spcPts val="0"/>
              </a:spcBef>
              <a:buFontTx/>
              <a:buNone/>
              <a:defRPr sz="240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pPr lvl="0"/>
            <a:r>
              <a:rPr lang="en-US"/>
              <a:t>Click to edit Master text styles</a:t>
            </a:r>
          </a:p>
        </p:txBody>
      </p:sp>
      <p:sp>
        <p:nvSpPr>
          <p:cNvPr id="9" name="Date Placeholder 8"/>
          <p:cNvSpPr>
            <a:spLocks noGrp="1"/>
          </p:cNvSpPr>
          <p:nvPr>
            <p:ph type="dt" sz="half" idx="15"/>
          </p:nvPr>
        </p:nvSpPr>
        <p:spPr/>
        <p:txBody>
          <a:bodyPr/>
          <a:lstStyle/>
          <a:p>
            <a:endParaRPr>
              <a:solidFill>
                <a:srgbClr val="46464A">
                  <a:lumMod val="20000"/>
                  <a:lumOff val="80000"/>
                </a:srgbClr>
              </a:solidFill>
            </a:endParaRPr>
          </a:p>
        </p:txBody>
      </p:sp>
      <p:sp>
        <p:nvSpPr>
          <p:cNvPr id="12" name="Footer Placeholder 11"/>
          <p:cNvSpPr>
            <a:spLocks noGrp="1"/>
          </p:cNvSpPr>
          <p:nvPr>
            <p:ph type="ftr" sz="quarter" idx="16"/>
          </p:nvPr>
        </p:nvSpPr>
        <p:spPr/>
        <p:txBody>
          <a:bodyPr/>
          <a:lstStyle/>
          <a:p>
            <a:endParaRPr>
              <a:solidFill>
                <a:srgbClr val="46464A">
                  <a:lumMod val="20000"/>
                  <a:lumOff val="80000"/>
                </a:srgbClr>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46464A">
                    <a:lumMod val="60000"/>
                    <a:lumOff val="40000"/>
                  </a:srgbClr>
                </a:solidFill>
              </a:rPr>
              <a:pPr/>
              <a:t>‹#›</a:t>
            </a:fld>
            <a:endParaRPr>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Column w/ Callout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12781" y="6309361"/>
            <a:ext cx="411512" cy="365125"/>
          </a:xfrm>
          <a:prstGeom prst="rect">
            <a:avLst/>
          </a:prstGeom>
        </p:spPr>
        <p:txBody>
          <a:bodyPr/>
          <a:lstStyle/>
          <a:p>
            <a:pPr defTabSz="408188"/>
            <a:fld id="{DF9F6C4C-2D60-954E-9AED-42241A0D2A94}" type="slidenum">
              <a:rPr lang="en-US" sz="1620" smtClean="0">
                <a:solidFill>
                  <a:srgbClr val="0B5BC3"/>
                </a:solidFill>
              </a:rPr>
              <a:pPr defTabSz="408188"/>
              <a:t>‹#›</a:t>
            </a:fld>
            <a:endParaRPr lang="en-US" sz="1620">
              <a:solidFill>
                <a:srgbClr val="0B5BC3"/>
              </a:solidFill>
            </a:endParaRPr>
          </a:p>
        </p:txBody>
      </p:sp>
      <p:sp>
        <p:nvSpPr>
          <p:cNvPr id="4" name="Text Placeholder 3"/>
          <p:cNvSpPr>
            <a:spLocks noGrp="1"/>
          </p:cNvSpPr>
          <p:nvPr>
            <p:ph type="body" sz="quarter" idx="19" hasCustomPrompt="1"/>
          </p:nvPr>
        </p:nvSpPr>
        <p:spPr>
          <a:xfrm>
            <a:off x="420085" y="1903095"/>
            <a:ext cx="4090831" cy="298704"/>
          </a:xfrm>
          <a:prstGeom prst="rect">
            <a:avLst/>
          </a:prstGeom>
        </p:spPr>
        <p:txBody>
          <a:bodyPr vert="horz" lIns="0"/>
          <a:lstStyle>
            <a:lvl1pPr marL="0" indent="0">
              <a:buNone/>
              <a:defRPr sz="1530" baseline="0">
                <a:solidFill>
                  <a:srgbClr val="0072CE"/>
                </a:solidFill>
                <a:latin typeface="Helvetica Neue Medium"/>
                <a:cs typeface="Helvetica Neue Medium"/>
              </a:defRPr>
            </a:lvl1pPr>
            <a:lvl2pPr marL="408188" indent="0">
              <a:buNone/>
              <a:defRPr sz="1530">
                <a:solidFill>
                  <a:srgbClr val="0072CE"/>
                </a:solidFill>
                <a:latin typeface="Helvetica Neue Medium"/>
                <a:cs typeface="Helvetica Neue Medium"/>
              </a:defRPr>
            </a:lvl2pPr>
            <a:lvl3pPr marL="816377" indent="0">
              <a:buNone/>
              <a:defRPr sz="1530">
                <a:solidFill>
                  <a:srgbClr val="0072CE"/>
                </a:solidFill>
                <a:latin typeface="Helvetica Neue Medium"/>
                <a:cs typeface="Helvetica Neue Medium"/>
              </a:defRPr>
            </a:lvl3pPr>
            <a:lvl4pPr marL="1224565" indent="0">
              <a:buNone/>
              <a:defRPr sz="1530">
                <a:solidFill>
                  <a:srgbClr val="0072CE"/>
                </a:solidFill>
                <a:latin typeface="Helvetica Neue Medium"/>
                <a:cs typeface="Helvetica Neue Medium"/>
              </a:defRPr>
            </a:lvl4pPr>
            <a:lvl5pPr marL="1632753" indent="0">
              <a:buNone/>
              <a:defRPr sz="1530">
                <a:solidFill>
                  <a:srgbClr val="0072CE"/>
                </a:solidFill>
                <a:latin typeface="Helvetica Neue Medium"/>
                <a:cs typeface="Helvetica Neue Medium"/>
              </a:defRPr>
            </a:lvl5pPr>
          </a:lstStyle>
          <a:p>
            <a:pPr lvl="0"/>
            <a:r>
              <a:rPr lang="en-US" dirty="0" err="1"/>
              <a:t>Lorem</a:t>
            </a:r>
            <a:r>
              <a:rPr lang="en-US" dirty="0"/>
              <a:t> </a:t>
            </a:r>
            <a:r>
              <a:rPr lang="en-US" dirty="0" err="1"/>
              <a:t>ipsum</a:t>
            </a:r>
            <a:r>
              <a:rPr lang="en-US" dirty="0"/>
              <a:t> dolor sit </a:t>
            </a:r>
            <a:r>
              <a:rPr lang="en-US" dirty="0" err="1"/>
              <a:t>amet</a:t>
            </a:r>
            <a:endParaRPr lang="en-US" dirty="0"/>
          </a:p>
        </p:txBody>
      </p:sp>
      <p:sp>
        <p:nvSpPr>
          <p:cNvPr id="10" name="Title 1"/>
          <p:cNvSpPr>
            <a:spLocks noGrp="1"/>
          </p:cNvSpPr>
          <p:nvPr>
            <p:ph type="title" hasCustomPrompt="1"/>
          </p:nvPr>
        </p:nvSpPr>
        <p:spPr>
          <a:xfrm>
            <a:off x="425088" y="605790"/>
            <a:ext cx="8295256" cy="1085850"/>
          </a:xfrm>
          <a:prstGeom prst="rect">
            <a:avLst/>
          </a:prstGeom>
          <a:ln>
            <a:noFill/>
          </a:ln>
        </p:spPr>
        <p:txBody>
          <a:bodyPr lIns="0"/>
          <a:lstStyle>
            <a:lvl1pPr algn="l">
              <a:lnSpc>
                <a:spcPct val="70000"/>
              </a:lnSpc>
              <a:defRPr sz="2925" b="1" i="0" baseline="0">
                <a:solidFill>
                  <a:srgbClr val="0072CE"/>
                </a:solidFill>
                <a:latin typeface="Helvetica Neue"/>
                <a:cs typeface="Helvetica Neue"/>
              </a:defRPr>
            </a:lvl1pPr>
          </a:lstStyle>
          <a:p>
            <a:r>
              <a:rPr lang="en-US" dirty="0" err="1"/>
              <a:t>Lorem</a:t>
            </a:r>
            <a:r>
              <a:rPr lang="en-US" dirty="0"/>
              <a:t> </a:t>
            </a:r>
            <a:r>
              <a:rPr lang="en-US" dirty="0" err="1"/>
              <a:t>ipsum</a:t>
            </a:r>
            <a:r>
              <a:rPr lang="en-US" dirty="0"/>
              <a:t> dolor sit</a:t>
            </a:r>
          </a:p>
        </p:txBody>
      </p:sp>
      <p:sp>
        <p:nvSpPr>
          <p:cNvPr id="13" name="Text Placeholder 3"/>
          <p:cNvSpPr>
            <a:spLocks noGrp="1"/>
          </p:cNvSpPr>
          <p:nvPr>
            <p:ph type="body" sz="quarter" idx="21" hasCustomPrompt="1"/>
          </p:nvPr>
        </p:nvSpPr>
        <p:spPr>
          <a:xfrm>
            <a:off x="4644515" y="1903095"/>
            <a:ext cx="4077833" cy="298704"/>
          </a:xfrm>
          <a:prstGeom prst="rect">
            <a:avLst/>
          </a:prstGeom>
        </p:spPr>
        <p:txBody>
          <a:bodyPr vert="horz" lIns="0"/>
          <a:lstStyle>
            <a:lvl1pPr marL="0" indent="0">
              <a:buNone/>
              <a:defRPr sz="1530" baseline="0">
                <a:solidFill>
                  <a:srgbClr val="0072CE"/>
                </a:solidFill>
                <a:latin typeface="Helvetica Neue Medium"/>
                <a:cs typeface="Helvetica Neue Medium"/>
              </a:defRPr>
            </a:lvl1pPr>
            <a:lvl2pPr marL="408188" indent="0">
              <a:buNone/>
              <a:defRPr sz="1530">
                <a:solidFill>
                  <a:srgbClr val="0072CE"/>
                </a:solidFill>
                <a:latin typeface="Helvetica Neue Medium"/>
                <a:cs typeface="Helvetica Neue Medium"/>
              </a:defRPr>
            </a:lvl2pPr>
            <a:lvl3pPr marL="816377" indent="0">
              <a:buNone/>
              <a:defRPr sz="1530">
                <a:solidFill>
                  <a:srgbClr val="0072CE"/>
                </a:solidFill>
                <a:latin typeface="Helvetica Neue Medium"/>
                <a:cs typeface="Helvetica Neue Medium"/>
              </a:defRPr>
            </a:lvl3pPr>
            <a:lvl4pPr marL="1224565" indent="0">
              <a:buNone/>
              <a:defRPr sz="1530">
                <a:solidFill>
                  <a:srgbClr val="0072CE"/>
                </a:solidFill>
                <a:latin typeface="Helvetica Neue Medium"/>
                <a:cs typeface="Helvetica Neue Medium"/>
              </a:defRPr>
            </a:lvl4pPr>
            <a:lvl5pPr marL="1632753" indent="0">
              <a:buNone/>
              <a:defRPr sz="1530">
                <a:solidFill>
                  <a:srgbClr val="0072CE"/>
                </a:solidFill>
                <a:latin typeface="Helvetica Neue Medium"/>
                <a:cs typeface="Helvetica Neue Medium"/>
              </a:defRPr>
            </a:lvl5pPr>
          </a:lstStyle>
          <a:p>
            <a:pPr lvl="0"/>
            <a:r>
              <a:rPr lang="en-US" dirty="0" err="1"/>
              <a:t>Lorem</a:t>
            </a:r>
            <a:r>
              <a:rPr lang="en-US" dirty="0"/>
              <a:t> </a:t>
            </a:r>
            <a:r>
              <a:rPr lang="en-US" dirty="0" err="1"/>
              <a:t>ipsum</a:t>
            </a:r>
            <a:r>
              <a:rPr lang="en-US" dirty="0"/>
              <a:t> dolor sit </a:t>
            </a:r>
            <a:r>
              <a:rPr lang="en-US" dirty="0" err="1"/>
              <a:t>amet</a:t>
            </a:r>
            <a:endParaRPr lang="en-US" dirty="0"/>
          </a:p>
        </p:txBody>
      </p:sp>
      <p:sp>
        <p:nvSpPr>
          <p:cNvPr id="12" name="Text Placeholder 3"/>
          <p:cNvSpPr>
            <a:spLocks noGrp="1"/>
          </p:cNvSpPr>
          <p:nvPr>
            <p:ph type="body" sz="quarter" idx="24"/>
          </p:nvPr>
        </p:nvSpPr>
        <p:spPr>
          <a:xfrm>
            <a:off x="4644343" y="2368027"/>
            <a:ext cx="4082430" cy="3491048"/>
          </a:xfrm>
          <a:prstGeom prst="rect">
            <a:avLst/>
          </a:prstGeom>
        </p:spPr>
        <p:txBody>
          <a:bodyPr vert="horz"/>
          <a:lstStyle>
            <a:lvl1pPr marL="306141" indent="-306141">
              <a:buClr>
                <a:srgbClr val="0072CE"/>
              </a:buClr>
              <a:buFont typeface="Arial"/>
              <a:buChar char="•"/>
              <a:defRPr sz="1530">
                <a:solidFill>
                  <a:srgbClr val="404041"/>
                </a:solidFill>
                <a:latin typeface="Helvetica Neue"/>
                <a:cs typeface="Helvetica Neue"/>
              </a:defRPr>
            </a:lvl1pPr>
            <a:lvl2pPr marL="439341" indent="-129302">
              <a:buClr>
                <a:srgbClr val="0072CE"/>
              </a:buClr>
              <a:buFont typeface="Lucida Grande"/>
              <a:buChar char="–"/>
              <a:tabLst/>
              <a:defRPr sz="1260">
                <a:solidFill>
                  <a:srgbClr val="404041"/>
                </a:solidFill>
                <a:latin typeface="Helvetica Neue"/>
                <a:cs typeface="Helvetica Neue"/>
              </a:defRPr>
            </a:lvl2pPr>
            <a:lvl3pPr marL="566500" indent="-125730">
              <a:buClr>
                <a:srgbClr val="0072CE"/>
              </a:buClr>
              <a:buFont typeface="Wingdings" charset="2"/>
              <a:buChar char="§"/>
              <a:defRPr sz="1080">
                <a:solidFill>
                  <a:srgbClr val="404041"/>
                </a:solidFill>
                <a:latin typeface="Helvetica Neue"/>
                <a:cs typeface="Helvetica Neue"/>
              </a:defRPr>
            </a:lvl3pPr>
            <a:lvl4pPr marL="693659" indent="-123587">
              <a:buClr>
                <a:srgbClr val="0072CE"/>
              </a:buClr>
              <a:buFont typeface="Courier New"/>
              <a:buChar char="o"/>
              <a:tabLst/>
              <a:defRPr sz="900">
                <a:solidFill>
                  <a:srgbClr val="404041"/>
                </a:solidFill>
                <a:latin typeface="Helvetica Neue"/>
                <a:cs typeface="Helvetica Neue"/>
              </a:defRPr>
            </a:lvl4pPr>
            <a:lvl5pPr marL="820817" indent="-123587" defTabSz="412909">
              <a:buClr>
                <a:srgbClr val="0072CE"/>
              </a:buClr>
              <a:defRPr sz="810">
                <a:solidFill>
                  <a:srgbClr val="404041"/>
                </a:solidFill>
                <a:latin typeface="Helvetica Neue"/>
                <a:cs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25"/>
          </p:nvPr>
        </p:nvSpPr>
        <p:spPr>
          <a:xfrm>
            <a:off x="415085" y="2368027"/>
            <a:ext cx="4101547" cy="3491048"/>
          </a:xfrm>
          <a:prstGeom prst="rect">
            <a:avLst/>
          </a:prstGeom>
        </p:spPr>
        <p:txBody>
          <a:bodyPr vert="horz"/>
          <a:lstStyle>
            <a:lvl1pPr marL="306141" indent="-306141">
              <a:buClr>
                <a:srgbClr val="0072CE"/>
              </a:buClr>
              <a:buFont typeface="Arial"/>
              <a:buChar char="•"/>
              <a:defRPr sz="1530">
                <a:solidFill>
                  <a:srgbClr val="404041"/>
                </a:solidFill>
                <a:latin typeface="Helvetica Neue"/>
                <a:cs typeface="Helvetica Neue"/>
              </a:defRPr>
            </a:lvl1pPr>
            <a:lvl2pPr marL="439341" indent="-129302">
              <a:buClr>
                <a:srgbClr val="0072CE"/>
              </a:buClr>
              <a:buFont typeface="Lucida Grande"/>
              <a:buChar char="–"/>
              <a:tabLst/>
              <a:defRPr sz="1260">
                <a:solidFill>
                  <a:srgbClr val="404041"/>
                </a:solidFill>
                <a:latin typeface="Helvetica Neue"/>
                <a:cs typeface="Helvetica Neue"/>
              </a:defRPr>
            </a:lvl2pPr>
            <a:lvl3pPr marL="566500" indent="-125730">
              <a:buClr>
                <a:srgbClr val="0072CE"/>
              </a:buClr>
              <a:buFont typeface="Wingdings" charset="2"/>
              <a:buChar char="§"/>
              <a:defRPr sz="1080">
                <a:solidFill>
                  <a:srgbClr val="404041"/>
                </a:solidFill>
                <a:latin typeface="Helvetica Neue"/>
                <a:cs typeface="Helvetica Neue"/>
              </a:defRPr>
            </a:lvl3pPr>
            <a:lvl4pPr marL="693659" indent="-123587">
              <a:buClr>
                <a:srgbClr val="0072CE"/>
              </a:buClr>
              <a:buFont typeface="Courier New"/>
              <a:buChar char="o"/>
              <a:tabLst/>
              <a:defRPr sz="900">
                <a:solidFill>
                  <a:srgbClr val="404041"/>
                </a:solidFill>
                <a:latin typeface="Helvetica Neue"/>
                <a:cs typeface="Helvetica Neue"/>
              </a:defRPr>
            </a:lvl4pPr>
            <a:lvl5pPr marL="820817" indent="-123587" defTabSz="412909">
              <a:buClr>
                <a:srgbClr val="0072CE"/>
              </a:buClr>
              <a:defRPr sz="810">
                <a:solidFill>
                  <a:srgbClr val="404041"/>
                </a:solidFill>
                <a:latin typeface="Helvetica Neue"/>
                <a:cs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flipH="1">
            <a:off x="418656" y="6276392"/>
            <a:ext cx="8313117" cy="0"/>
          </a:xfrm>
          <a:prstGeom prst="line">
            <a:avLst/>
          </a:prstGeom>
          <a:ln w="6350" cmpd="sng">
            <a:solidFill>
              <a:srgbClr val="A7A8AA"/>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12781" y="6309361"/>
            <a:ext cx="411512" cy="365125"/>
          </a:xfrm>
          <a:prstGeom prst="rect">
            <a:avLst/>
          </a:prstGeom>
        </p:spPr>
        <p:txBody>
          <a:bodyPr/>
          <a:lstStyle/>
          <a:p>
            <a:fld id="{DF9F6C4C-2D60-954E-9AED-42241A0D2A94}" type="slidenum">
              <a:rPr lang="en-US" smtClean="0">
                <a:solidFill>
                  <a:srgbClr val="46464A">
                    <a:lumMod val="60000"/>
                    <a:lumOff val="40000"/>
                  </a:srgbClr>
                </a:solidFill>
              </a:rPr>
              <a:pPr/>
              <a:t>‹#›</a:t>
            </a:fld>
            <a:endParaRPr lang="en-US">
              <a:solidFill>
                <a:srgbClr val="46464A">
                  <a:lumMod val="60000"/>
                  <a:lumOff val="40000"/>
                </a:srgbClr>
              </a:solidFill>
            </a:endParaRPr>
          </a:p>
        </p:txBody>
      </p:sp>
      <p:cxnSp>
        <p:nvCxnSpPr>
          <p:cNvPr id="8" name="Straight Connector 7"/>
          <p:cNvCxnSpPr/>
          <p:nvPr userDrawn="1"/>
        </p:nvCxnSpPr>
        <p:spPr>
          <a:xfrm flipH="1">
            <a:off x="418656" y="6276392"/>
            <a:ext cx="8313117" cy="0"/>
          </a:xfrm>
          <a:prstGeom prst="line">
            <a:avLst/>
          </a:prstGeom>
          <a:ln w="6350" cmpd="sng">
            <a:solidFill>
              <a:srgbClr val="A7A8AA"/>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425088" y="605790"/>
            <a:ext cx="8295256" cy="1085850"/>
          </a:xfrm>
          <a:prstGeom prst="rect">
            <a:avLst/>
          </a:prstGeom>
          <a:ln>
            <a:noFill/>
          </a:ln>
        </p:spPr>
        <p:txBody>
          <a:bodyPr lIns="0"/>
          <a:lstStyle>
            <a:lvl1pPr algn="l">
              <a:lnSpc>
                <a:spcPct val="70000"/>
              </a:lnSpc>
              <a:defRPr sz="2925" b="1" i="0" baseline="0">
                <a:solidFill>
                  <a:srgbClr val="0072CE"/>
                </a:solidFill>
                <a:latin typeface="Helvetica Neue"/>
                <a:cs typeface="Helvetica Neue"/>
              </a:defRPr>
            </a:lvl1pPr>
          </a:lstStyle>
          <a:p>
            <a:r>
              <a:rPr lang="en-US" dirty="0" err="1"/>
              <a:t>Lorem</a:t>
            </a:r>
            <a:r>
              <a:rPr lang="en-US" dirty="0"/>
              <a:t> </a:t>
            </a:r>
            <a:r>
              <a:rPr lang="en-US" dirty="0" err="1"/>
              <a:t>ipsum</a:t>
            </a:r>
            <a:r>
              <a:rPr lang="en-US" dirty="0"/>
              <a:t> dolor sit</a:t>
            </a:r>
          </a:p>
        </p:txBody>
      </p:sp>
      <p:sp>
        <p:nvSpPr>
          <p:cNvPr id="6" name="Text Placeholder 3"/>
          <p:cNvSpPr>
            <a:spLocks noGrp="1"/>
          </p:cNvSpPr>
          <p:nvPr>
            <p:ph type="body" sz="quarter" idx="24"/>
          </p:nvPr>
        </p:nvSpPr>
        <p:spPr>
          <a:xfrm>
            <a:off x="415085" y="1887856"/>
            <a:ext cx="8310259" cy="3964305"/>
          </a:xfrm>
          <a:prstGeom prst="rect">
            <a:avLst/>
          </a:prstGeom>
        </p:spPr>
        <p:txBody>
          <a:bodyPr vert="horz"/>
          <a:lstStyle>
            <a:lvl1pPr marL="306141" indent="-306141">
              <a:buClr>
                <a:srgbClr val="0072CE"/>
              </a:buClr>
              <a:buFont typeface="Arial"/>
              <a:buChar char="•"/>
              <a:defRPr sz="1530">
                <a:solidFill>
                  <a:srgbClr val="404041"/>
                </a:solidFill>
                <a:latin typeface="Helvetica Neue"/>
                <a:cs typeface="Helvetica Neue"/>
              </a:defRPr>
            </a:lvl1pPr>
            <a:lvl2pPr marL="439341" indent="-129302">
              <a:buClr>
                <a:srgbClr val="0072CE"/>
              </a:buClr>
              <a:buFont typeface="Lucida Grande"/>
              <a:buChar char="–"/>
              <a:tabLst/>
              <a:defRPr sz="1260">
                <a:solidFill>
                  <a:srgbClr val="404041"/>
                </a:solidFill>
                <a:latin typeface="Helvetica Neue"/>
                <a:cs typeface="Helvetica Neue"/>
              </a:defRPr>
            </a:lvl2pPr>
            <a:lvl3pPr marL="566500" indent="-125730">
              <a:buClr>
                <a:srgbClr val="0072CE"/>
              </a:buClr>
              <a:buFont typeface="Wingdings" charset="2"/>
              <a:buChar char="§"/>
              <a:defRPr sz="1080">
                <a:solidFill>
                  <a:srgbClr val="404041"/>
                </a:solidFill>
                <a:latin typeface="Helvetica Neue"/>
                <a:cs typeface="Helvetica Neue"/>
              </a:defRPr>
            </a:lvl3pPr>
            <a:lvl4pPr marL="693659" indent="-123587">
              <a:buClr>
                <a:srgbClr val="0072CE"/>
              </a:buClr>
              <a:buFont typeface="Courier New"/>
              <a:buChar char="o"/>
              <a:tabLst/>
              <a:defRPr sz="900">
                <a:solidFill>
                  <a:srgbClr val="404041"/>
                </a:solidFill>
                <a:latin typeface="Helvetica Neue"/>
                <a:cs typeface="Helvetica Neue"/>
              </a:defRPr>
            </a:lvl4pPr>
            <a:lvl5pPr marL="820817" indent="-123587" defTabSz="412909">
              <a:buClr>
                <a:srgbClr val="0072CE"/>
              </a:buClr>
              <a:defRPr sz="810">
                <a:solidFill>
                  <a:srgbClr val="404041"/>
                </a:solidFill>
                <a:latin typeface="Helvetica Neue"/>
                <a:cs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w/ Headlin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12781" y="6309361"/>
            <a:ext cx="411512" cy="365125"/>
          </a:xfrm>
          <a:prstGeom prst="rect">
            <a:avLst/>
          </a:prstGeom>
        </p:spPr>
        <p:txBody>
          <a:bodyPr/>
          <a:lstStyle/>
          <a:p>
            <a:fld id="{DF9F6C4C-2D60-954E-9AED-42241A0D2A94}"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
        <p:nvSpPr>
          <p:cNvPr id="12" name="Title 1"/>
          <p:cNvSpPr>
            <a:spLocks noGrp="1"/>
          </p:cNvSpPr>
          <p:nvPr>
            <p:ph type="title" hasCustomPrompt="1"/>
          </p:nvPr>
        </p:nvSpPr>
        <p:spPr>
          <a:xfrm>
            <a:off x="425088" y="605790"/>
            <a:ext cx="8295256" cy="1085850"/>
          </a:xfrm>
          <a:prstGeom prst="rect">
            <a:avLst/>
          </a:prstGeom>
          <a:ln>
            <a:noFill/>
          </a:ln>
        </p:spPr>
        <p:txBody>
          <a:bodyPr lIns="0"/>
          <a:lstStyle>
            <a:lvl1pPr algn="l">
              <a:lnSpc>
                <a:spcPct val="70000"/>
              </a:lnSpc>
              <a:defRPr sz="2925" b="1" i="0" baseline="0">
                <a:solidFill>
                  <a:srgbClr val="0072CE"/>
                </a:solidFill>
                <a:latin typeface="Helvetica Neue"/>
                <a:cs typeface="Helvetica Neue"/>
              </a:defRPr>
            </a:lvl1pPr>
          </a:lstStyle>
          <a:p>
            <a:r>
              <a:rPr lang="en-US" dirty="0" err="1"/>
              <a:t>Lorem</a:t>
            </a:r>
            <a:r>
              <a:rPr lang="en-US" dirty="0"/>
              <a:t> </a:t>
            </a:r>
            <a:r>
              <a:rPr lang="en-US" dirty="0" err="1"/>
              <a:t>ipsum</a:t>
            </a:r>
            <a:r>
              <a:rPr lang="en-US" dirty="0"/>
              <a:t> dolor sit</a:t>
            </a:r>
          </a:p>
        </p:txBody>
      </p:sp>
      <p:cxnSp>
        <p:nvCxnSpPr>
          <p:cNvPr id="5" name="Straight Connector 4"/>
          <p:cNvCxnSpPr/>
          <p:nvPr userDrawn="1"/>
        </p:nvCxnSpPr>
        <p:spPr>
          <a:xfrm flipH="1">
            <a:off x="418656" y="6276392"/>
            <a:ext cx="8313117" cy="0"/>
          </a:xfrm>
          <a:prstGeom prst="line">
            <a:avLst/>
          </a:prstGeom>
          <a:ln w="6350" cmpd="sng">
            <a:solidFill>
              <a:srgbClr val="A7A8AA"/>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26"/>
        <p:cNvGrpSpPr/>
        <p:nvPr/>
      </p:nvGrpSpPr>
      <p:grpSpPr>
        <a:xfrm>
          <a:off x="0" y="0"/>
          <a:ext cx="0" cy="0"/>
          <a:chOff x="0" y="0"/>
          <a:chExt cx="0" cy="0"/>
        </a:xfrm>
      </p:grpSpPr>
      <p:sp>
        <p:nvSpPr>
          <p:cNvPr id="27" name="Google Shape;27;p2"/>
          <p:cNvSpPr>
            <a:spLocks noGrp="1"/>
          </p:cNvSpPr>
          <p:nvPr>
            <p:ph type="pic" idx="2"/>
          </p:nvPr>
        </p:nvSpPr>
        <p:spPr>
          <a:xfrm>
            <a:off x="0" y="1"/>
            <a:ext cx="9144000" cy="6857999"/>
          </a:xfrm>
          <a:prstGeom prst="rect">
            <a:avLst/>
          </a:prstGeom>
          <a:solidFill>
            <a:srgbClr val="F2F2F2"/>
          </a:solid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7F7F7F"/>
              </a:buClr>
              <a:buSzPts val="1600"/>
              <a:buFont typeface="Arial"/>
              <a:buNone/>
              <a:defRPr sz="1200" b="0" i="0" u="none" strike="noStrike" cap="none">
                <a:solidFill>
                  <a:srgbClr val="7F7F7F"/>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65038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
        <p:cNvGrpSpPr/>
        <p:nvPr/>
      </p:nvGrpSpPr>
      <p:grpSpPr>
        <a:xfrm>
          <a:off x="0" y="0"/>
          <a:ext cx="0" cy="0"/>
          <a:chOff x="0" y="0"/>
          <a:chExt cx="0" cy="0"/>
        </a:xfrm>
      </p:grpSpPr>
      <p:sp>
        <p:nvSpPr>
          <p:cNvPr id="27" name="Google Shape;27;p2"/>
          <p:cNvSpPr>
            <a:spLocks noGrp="1"/>
          </p:cNvSpPr>
          <p:nvPr>
            <p:ph type="pic" idx="2"/>
          </p:nvPr>
        </p:nvSpPr>
        <p:spPr>
          <a:xfrm>
            <a:off x="0" y="1"/>
            <a:ext cx="9144000" cy="6857999"/>
          </a:xfrm>
          <a:prstGeom prst="rect">
            <a:avLst/>
          </a:prstGeom>
          <a:solidFill>
            <a:srgbClr val="F2F2F2"/>
          </a:solid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7F7F7F"/>
              </a:buClr>
              <a:buSzPts val="1600"/>
              <a:buFont typeface="Arial"/>
              <a:buNone/>
              <a:defRPr sz="1200" b="0" i="0" u="none" strike="noStrike" cap="none">
                <a:solidFill>
                  <a:srgbClr val="7F7F7F"/>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62174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5_Custom Layout">
  <p:cSld name="45_Custom Layout">
    <p:spTree>
      <p:nvGrpSpPr>
        <p:cNvPr id="1" name="Shape 28"/>
        <p:cNvGrpSpPr/>
        <p:nvPr/>
      </p:nvGrpSpPr>
      <p:grpSpPr>
        <a:xfrm>
          <a:off x="0" y="0"/>
          <a:ext cx="0" cy="0"/>
          <a:chOff x="0" y="0"/>
          <a:chExt cx="0" cy="0"/>
        </a:xfrm>
      </p:grpSpPr>
      <p:sp>
        <p:nvSpPr>
          <p:cNvPr id="29" name="Google Shape;29;p3"/>
          <p:cNvSpPr>
            <a:spLocks noGrp="1"/>
          </p:cNvSpPr>
          <p:nvPr>
            <p:ph type="pic" idx="2"/>
          </p:nvPr>
        </p:nvSpPr>
        <p:spPr>
          <a:xfrm>
            <a:off x="0" y="0"/>
            <a:ext cx="9144000" cy="37592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7F7F7F"/>
              </a:buClr>
              <a:buSzPts val="2800"/>
              <a:buFont typeface="Arial"/>
              <a:buNone/>
              <a:defRPr sz="2100" b="0" i="0" u="none" strike="noStrike" cap="none">
                <a:solidFill>
                  <a:srgbClr val="7F7F7F"/>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83227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elfolie">
  <p:cSld name="4_Titelfolie">
    <p:spTree>
      <p:nvGrpSpPr>
        <p:cNvPr id="1" name="Shape 31"/>
        <p:cNvGrpSpPr/>
        <p:nvPr/>
      </p:nvGrpSpPr>
      <p:grpSpPr>
        <a:xfrm>
          <a:off x="0" y="0"/>
          <a:ext cx="0" cy="0"/>
          <a:chOff x="0" y="0"/>
          <a:chExt cx="0" cy="0"/>
        </a:xfrm>
      </p:grpSpPr>
      <p:sp>
        <p:nvSpPr>
          <p:cNvPr id="32" name="Google Shape;32;p5"/>
          <p:cNvSpPr>
            <a:spLocks noGrp="1"/>
          </p:cNvSpPr>
          <p:nvPr>
            <p:ph type="pic" idx="2"/>
          </p:nvPr>
        </p:nvSpPr>
        <p:spPr>
          <a:xfrm>
            <a:off x="652801" y="722180"/>
            <a:ext cx="3639165" cy="5058699"/>
          </a:xfrm>
          <a:prstGeom prst="rect">
            <a:avLst/>
          </a:prstGeom>
          <a:solidFill>
            <a:srgbClr val="F2F2F2"/>
          </a:solid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3823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35"/>
        <p:cNvGrpSpPr/>
        <p:nvPr/>
      </p:nvGrpSpPr>
      <p:grpSpPr>
        <a:xfrm>
          <a:off x="0" y="0"/>
          <a:ext cx="0" cy="0"/>
          <a:chOff x="0" y="0"/>
          <a:chExt cx="0" cy="0"/>
        </a:xfrm>
      </p:grpSpPr>
      <p:sp>
        <p:nvSpPr>
          <p:cNvPr id="36" name="Google Shape;36;p7"/>
          <p:cNvSpPr>
            <a:spLocks noGrp="1"/>
          </p:cNvSpPr>
          <p:nvPr>
            <p:ph type="pic" idx="2"/>
          </p:nvPr>
        </p:nvSpPr>
        <p:spPr>
          <a:xfrm>
            <a:off x="0" y="1"/>
            <a:ext cx="9144000" cy="304029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7"/>
          <p:cNvSpPr>
            <a:spLocks noGrp="1"/>
          </p:cNvSpPr>
          <p:nvPr>
            <p:ph type="pic" idx="3"/>
          </p:nvPr>
        </p:nvSpPr>
        <p:spPr>
          <a:xfrm>
            <a:off x="1026795" y="2628265"/>
            <a:ext cx="868811" cy="216881"/>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7"/>
          <p:cNvSpPr>
            <a:spLocks noGrp="1"/>
          </p:cNvSpPr>
          <p:nvPr>
            <p:ph type="pic" idx="4"/>
          </p:nvPr>
        </p:nvSpPr>
        <p:spPr>
          <a:xfrm>
            <a:off x="3097924" y="2628265"/>
            <a:ext cx="868811" cy="216881"/>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 name="Google Shape;39;p7"/>
          <p:cNvSpPr>
            <a:spLocks noGrp="1"/>
          </p:cNvSpPr>
          <p:nvPr>
            <p:ph type="pic" idx="5"/>
          </p:nvPr>
        </p:nvSpPr>
        <p:spPr>
          <a:xfrm>
            <a:off x="5169054" y="2628265"/>
            <a:ext cx="868811" cy="216881"/>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7"/>
          <p:cNvSpPr>
            <a:spLocks noGrp="1"/>
          </p:cNvSpPr>
          <p:nvPr>
            <p:ph type="pic" idx="6"/>
          </p:nvPr>
        </p:nvSpPr>
        <p:spPr>
          <a:xfrm>
            <a:off x="7240183" y="2628265"/>
            <a:ext cx="868811" cy="216881"/>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4417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
        <p:cNvGrpSpPr/>
        <p:nvPr/>
      </p:nvGrpSpPr>
      <p:grpSpPr>
        <a:xfrm>
          <a:off x="0" y="0"/>
          <a:ext cx="0" cy="0"/>
          <a:chOff x="0" y="0"/>
          <a:chExt cx="0" cy="0"/>
        </a:xfrm>
      </p:grpSpPr>
      <p:sp>
        <p:nvSpPr>
          <p:cNvPr id="42" name="Google Shape;42;p8"/>
          <p:cNvSpPr>
            <a:spLocks noGrp="1"/>
          </p:cNvSpPr>
          <p:nvPr>
            <p:ph type="pic" idx="2"/>
          </p:nvPr>
        </p:nvSpPr>
        <p:spPr>
          <a:xfrm>
            <a:off x="757104" y="1667696"/>
            <a:ext cx="2641956" cy="3522606"/>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51222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
        <p:cNvGrpSpPr/>
        <p:nvPr/>
      </p:nvGrpSpPr>
      <p:grpSpPr>
        <a:xfrm>
          <a:off x="0" y="0"/>
          <a:ext cx="0" cy="0"/>
          <a:chOff x="0" y="0"/>
          <a:chExt cx="0" cy="0"/>
        </a:xfrm>
      </p:grpSpPr>
      <p:sp>
        <p:nvSpPr>
          <p:cNvPr id="44" name="Google Shape;44;p9"/>
          <p:cNvSpPr/>
          <p:nvPr/>
        </p:nvSpPr>
        <p:spPr>
          <a:xfrm>
            <a:off x="0" y="0"/>
            <a:ext cx="8203221" cy="6471558"/>
          </a:xfrm>
          <a:custGeom>
            <a:avLst/>
            <a:gdLst/>
            <a:ahLst/>
            <a:cxnLst/>
            <a:rect l="l" t="t" r="r" b="b"/>
            <a:pathLst>
              <a:path w="10853056" h="6471558" extrusionOk="0">
                <a:moveTo>
                  <a:pt x="0" y="0"/>
                </a:moveTo>
                <a:lnTo>
                  <a:pt x="10853056" y="0"/>
                </a:lnTo>
                <a:lnTo>
                  <a:pt x="4381498" y="6471558"/>
                </a:lnTo>
                <a:lnTo>
                  <a:pt x="0" y="6471558"/>
                </a:lnTo>
                <a:close/>
              </a:path>
            </a:pathLst>
          </a:cu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5" name="Google Shape;45;p9"/>
          <p:cNvSpPr>
            <a:spLocks noGrp="1"/>
          </p:cNvSpPr>
          <p:nvPr>
            <p:ph type="pic" idx="2"/>
          </p:nvPr>
        </p:nvSpPr>
        <p:spPr>
          <a:xfrm>
            <a:off x="3117177" y="1538190"/>
            <a:ext cx="1021900" cy="1362533"/>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Google Shape;46;p9"/>
          <p:cNvSpPr>
            <a:spLocks noGrp="1"/>
          </p:cNvSpPr>
          <p:nvPr>
            <p:ph type="pic" idx="3"/>
          </p:nvPr>
        </p:nvSpPr>
        <p:spPr>
          <a:xfrm>
            <a:off x="3117177" y="3957281"/>
            <a:ext cx="1021900" cy="1362533"/>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80674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23_Title Slide">
  <p:cSld name="23_Title Slide">
    <p:bg>
      <p:bgPr>
        <a:gradFill>
          <a:gsLst>
            <a:gs pos="0">
              <a:schemeClr val="accent1"/>
            </a:gs>
            <a:gs pos="1000">
              <a:schemeClr val="accent1"/>
            </a:gs>
            <a:gs pos="100000">
              <a:srgbClr val="5A9734"/>
            </a:gs>
          </a:gsLst>
          <a:lin ang="5400000" scaled="0"/>
        </a:gradFill>
        <a:effectLst/>
      </p:bgPr>
    </p:bg>
    <p:spTree>
      <p:nvGrpSpPr>
        <p:cNvPr id="1" name="Shape 47"/>
        <p:cNvGrpSpPr/>
        <p:nvPr/>
      </p:nvGrpSpPr>
      <p:grpSpPr>
        <a:xfrm>
          <a:off x="0" y="0"/>
          <a:ext cx="0" cy="0"/>
          <a:chOff x="0" y="0"/>
          <a:chExt cx="0" cy="0"/>
        </a:xfrm>
      </p:grpSpPr>
      <p:grpSp>
        <p:nvGrpSpPr>
          <p:cNvPr id="48" name="Google Shape;48;p10"/>
          <p:cNvGrpSpPr/>
          <p:nvPr/>
        </p:nvGrpSpPr>
        <p:grpSpPr>
          <a:xfrm>
            <a:off x="3059374" y="6473820"/>
            <a:ext cx="6084626" cy="384182"/>
            <a:chOff x="4079165" y="6473820"/>
            <a:chExt cx="8112835" cy="384182"/>
          </a:xfrm>
        </p:grpSpPr>
        <p:sp>
          <p:nvSpPr>
            <p:cNvPr id="49" name="Google Shape;49;p10"/>
            <p:cNvSpPr/>
            <p:nvPr/>
          </p:nvSpPr>
          <p:spPr>
            <a:xfrm>
              <a:off x="4079165" y="6473820"/>
              <a:ext cx="7635052" cy="384182"/>
            </a:xfrm>
            <a:custGeom>
              <a:avLst/>
              <a:gdLst/>
              <a:ahLst/>
              <a:cxnLst/>
              <a:rect l="l" t="t" r="r" b="b"/>
              <a:pathLst>
                <a:path w="7635052" h="384182" extrusionOk="0">
                  <a:moveTo>
                    <a:pt x="381002" y="3180"/>
                  </a:moveTo>
                  <a:lnTo>
                    <a:pt x="7403277" y="3180"/>
                  </a:lnTo>
                  <a:lnTo>
                    <a:pt x="7403277" y="384182"/>
                  </a:lnTo>
                  <a:lnTo>
                    <a:pt x="0" y="384182"/>
                  </a:lnTo>
                  <a:close/>
                  <a:moveTo>
                    <a:pt x="7403278" y="0"/>
                  </a:moveTo>
                  <a:lnTo>
                    <a:pt x="7635052" y="0"/>
                  </a:lnTo>
                  <a:lnTo>
                    <a:pt x="7635052" y="384180"/>
                  </a:lnTo>
                  <a:lnTo>
                    <a:pt x="7403278" y="38418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0" name="Google Shape;50;p10"/>
            <p:cNvSpPr/>
            <p:nvPr/>
          </p:nvSpPr>
          <p:spPr>
            <a:xfrm>
              <a:off x="11714217" y="6473820"/>
              <a:ext cx="477783" cy="3841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51" name="Google Shape;51;p10"/>
          <p:cNvSpPr/>
          <p:nvPr/>
        </p:nvSpPr>
        <p:spPr>
          <a:xfrm>
            <a:off x="0" y="6477000"/>
            <a:ext cx="3288477" cy="381002"/>
          </a:xfrm>
          <a:custGeom>
            <a:avLst/>
            <a:gdLst/>
            <a:ahLst/>
            <a:cxnLst/>
            <a:rect l="l" t="t" r="r" b="b"/>
            <a:pathLst>
              <a:path w="4384636" h="381002" extrusionOk="0">
                <a:moveTo>
                  <a:pt x="0" y="0"/>
                </a:moveTo>
                <a:lnTo>
                  <a:pt x="4384636" y="0"/>
                </a:lnTo>
                <a:lnTo>
                  <a:pt x="4003634" y="381002"/>
                </a:lnTo>
                <a:lnTo>
                  <a:pt x="0" y="381002"/>
                </a:lnTo>
                <a:close/>
              </a:path>
            </a:pathLst>
          </a:custGeom>
          <a:gradFill>
            <a:gsLst>
              <a:gs pos="0">
                <a:srgbClr val="F2F2F2"/>
              </a:gs>
              <a:gs pos="70000">
                <a:srgbClr val="7F7F7F"/>
              </a:gs>
              <a:gs pos="100000">
                <a:srgbClr val="7F7F7F"/>
              </a:gs>
            </a:gsLst>
            <a:lin ang="27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2" name="Google Shape;52;p10"/>
          <p:cNvSpPr txBox="1"/>
          <p:nvPr/>
        </p:nvSpPr>
        <p:spPr>
          <a:xfrm>
            <a:off x="7757272" y="111836"/>
            <a:ext cx="1386728" cy="1015663"/>
          </a:xfrm>
          <a:prstGeom prst="rect">
            <a:avLst/>
          </a:prstGeom>
          <a:no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fld id="{00000000-1234-1234-1234-123412341234}" type="slidenum">
              <a:rPr lang="en-US" sz="4500" i="0">
                <a:solidFill>
                  <a:srgbClr val="F2F2F2"/>
                </a:solidFill>
                <a:latin typeface="Raleway"/>
                <a:ea typeface="Raleway"/>
                <a:cs typeface="Raleway"/>
                <a:sym typeface="Raleway"/>
              </a:rPr>
              <a:pPr marL="0" marR="0" lvl="0" indent="0" algn="ctr" rtl="0">
                <a:spcBef>
                  <a:spcPts val="0"/>
                </a:spcBef>
                <a:spcAft>
                  <a:spcPts val="0"/>
                </a:spcAft>
                <a:buNone/>
              </a:pPr>
              <a:t>‹#›</a:t>
            </a:fld>
            <a:endParaRPr sz="14925" i="0">
              <a:solidFill>
                <a:srgbClr val="F2F2F2"/>
              </a:solidFill>
              <a:latin typeface="Raleway"/>
              <a:ea typeface="Raleway"/>
              <a:cs typeface="Raleway"/>
              <a:sym typeface="Raleway"/>
            </a:endParaRPr>
          </a:p>
        </p:txBody>
      </p:sp>
      <p:grpSp>
        <p:nvGrpSpPr>
          <p:cNvPr id="53" name="Google Shape;53;p10"/>
          <p:cNvGrpSpPr/>
          <p:nvPr/>
        </p:nvGrpSpPr>
        <p:grpSpPr>
          <a:xfrm>
            <a:off x="4520046" y="6541677"/>
            <a:ext cx="3816459" cy="261851"/>
            <a:chOff x="6730632" y="6541676"/>
            <a:chExt cx="5088612" cy="261851"/>
          </a:xfrm>
        </p:grpSpPr>
        <p:grpSp>
          <p:nvGrpSpPr>
            <p:cNvPr id="54" name="Google Shape;54;p10"/>
            <p:cNvGrpSpPr/>
            <p:nvPr/>
          </p:nvGrpSpPr>
          <p:grpSpPr>
            <a:xfrm>
              <a:off x="8460146" y="6541676"/>
              <a:ext cx="1368814" cy="251650"/>
              <a:chOff x="5600637" y="7189647"/>
              <a:chExt cx="2811353" cy="516854"/>
            </a:xfrm>
          </p:grpSpPr>
          <p:sp>
            <p:nvSpPr>
              <p:cNvPr id="55" name="Google Shape;55;p10"/>
              <p:cNvSpPr/>
              <p:nvPr/>
            </p:nvSpPr>
            <p:spPr>
              <a:xfrm>
                <a:off x="5600637" y="7313118"/>
                <a:ext cx="328789" cy="264278"/>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595959"/>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825">
                  <a:solidFill>
                    <a:srgbClr val="7F7F7F"/>
                  </a:solidFill>
                  <a:latin typeface="Quattrocento Sans"/>
                  <a:ea typeface="Quattrocento Sans"/>
                  <a:cs typeface="Quattrocento Sans"/>
                  <a:sym typeface="Quattrocento Sans"/>
                </a:endParaRPr>
              </a:p>
            </p:txBody>
          </p:sp>
          <p:sp>
            <p:nvSpPr>
              <p:cNvPr id="56" name="Google Shape;56;p10"/>
              <p:cNvSpPr/>
              <p:nvPr/>
            </p:nvSpPr>
            <p:spPr>
              <a:xfrm>
                <a:off x="6089504" y="7189647"/>
                <a:ext cx="2322486" cy="516854"/>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750">
                    <a:solidFill>
                      <a:srgbClr val="7F7F7F"/>
                    </a:solidFill>
                    <a:latin typeface="Quattrocento Sans"/>
                    <a:ea typeface="Quattrocento Sans"/>
                    <a:cs typeface="Quattrocento Sans"/>
                    <a:sym typeface="Quattrocento Sans"/>
                  </a:rPr>
                  <a:t>@youraccount</a:t>
                </a:r>
                <a:endParaRPr sz="750">
                  <a:solidFill>
                    <a:srgbClr val="7F7F7F"/>
                  </a:solidFill>
                  <a:latin typeface="Quattrocento Sans"/>
                  <a:ea typeface="Quattrocento Sans"/>
                  <a:cs typeface="Quattrocento Sans"/>
                  <a:sym typeface="Quattrocento Sans"/>
                </a:endParaRPr>
              </a:p>
            </p:txBody>
          </p:sp>
        </p:grpSp>
        <p:grpSp>
          <p:nvGrpSpPr>
            <p:cNvPr id="57" name="Google Shape;57;p10"/>
            <p:cNvGrpSpPr/>
            <p:nvPr/>
          </p:nvGrpSpPr>
          <p:grpSpPr>
            <a:xfrm>
              <a:off x="6730632" y="6543048"/>
              <a:ext cx="1365874" cy="252954"/>
              <a:chOff x="8606137" y="6377343"/>
              <a:chExt cx="2805319" cy="519533"/>
            </a:xfrm>
          </p:grpSpPr>
          <p:sp>
            <p:nvSpPr>
              <p:cNvPr id="58" name="Google Shape;58;p10"/>
              <p:cNvSpPr/>
              <p:nvPr/>
            </p:nvSpPr>
            <p:spPr>
              <a:xfrm>
                <a:off x="8606137" y="6480003"/>
                <a:ext cx="303817" cy="305899"/>
              </a:xfrm>
              <a:custGeom>
                <a:avLst/>
                <a:gdLst/>
                <a:ahLst/>
                <a:cxnLst/>
                <a:rect l="l" t="t" r="r" b="b"/>
                <a:pathLst>
                  <a:path w="426" h="427" extrusionOk="0">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rgbClr val="595959"/>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825">
                  <a:solidFill>
                    <a:srgbClr val="7F7F7F"/>
                  </a:solidFill>
                  <a:latin typeface="Quattrocento Sans"/>
                  <a:ea typeface="Quattrocento Sans"/>
                  <a:cs typeface="Quattrocento Sans"/>
                  <a:sym typeface="Quattrocento Sans"/>
                </a:endParaRPr>
              </a:p>
            </p:txBody>
          </p:sp>
          <p:sp>
            <p:nvSpPr>
              <p:cNvPr id="59" name="Google Shape;59;p10"/>
              <p:cNvSpPr/>
              <p:nvPr/>
            </p:nvSpPr>
            <p:spPr>
              <a:xfrm>
                <a:off x="9088972" y="6377343"/>
                <a:ext cx="2322484" cy="519533"/>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750">
                    <a:solidFill>
                      <a:srgbClr val="7F7F7F"/>
                    </a:solidFill>
                    <a:latin typeface="Quattrocento Sans"/>
                    <a:ea typeface="Quattrocento Sans"/>
                    <a:cs typeface="Quattrocento Sans"/>
                    <a:sym typeface="Quattrocento Sans"/>
                  </a:rPr>
                  <a:t>Your Account</a:t>
                </a:r>
                <a:endParaRPr sz="750">
                  <a:solidFill>
                    <a:srgbClr val="7F7F7F"/>
                  </a:solidFill>
                  <a:latin typeface="Quattrocento Sans"/>
                  <a:ea typeface="Quattrocento Sans"/>
                  <a:cs typeface="Quattrocento Sans"/>
                  <a:sym typeface="Quattrocento Sans"/>
                </a:endParaRPr>
              </a:p>
            </p:txBody>
          </p:sp>
        </p:grpSp>
        <p:grpSp>
          <p:nvGrpSpPr>
            <p:cNvPr id="60" name="Google Shape;60;p10"/>
            <p:cNvGrpSpPr/>
            <p:nvPr/>
          </p:nvGrpSpPr>
          <p:grpSpPr>
            <a:xfrm>
              <a:off x="10192888" y="6550573"/>
              <a:ext cx="1626356" cy="252954"/>
              <a:chOff x="8598841" y="7178613"/>
              <a:chExt cx="3340307" cy="519532"/>
            </a:xfrm>
          </p:grpSpPr>
          <p:sp>
            <p:nvSpPr>
              <p:cNvPr id="61" name="Google Shape;61;p10"/>
              <p:cNvSpPr/>
              <p:nvPr/>
            </p:nvSpPr>
            <p:spPr>
              <a:xfrm>
                <a:off x="8598841" y="7336244"/>
                <a:ext cx="332120" cy="218006"/>
              </a:xfrm>
              <a:custGeom>
                <a:avLst/>
                <a:gdLst/>
                <a:ahLst/>
                <a:cxnLst/>
                <a:rect l="l" t="t" r="r" b="b"/>
                <a:pathLst>
                  <a:path w="21600" h="21600" extrusionOk="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595959"/>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788">
                  <a:solidFill>
                    <a:srgbClr val="7F7F7F"/>
                  </a:solidFill>
                  <a:latin typeface="Quattrocento Sans"/>
                  <a:ea typeface="Quattrocento Sans"/>
                  <a:cs typeface="Quattrocento Sans"/>
                  <a:sym typeface="Quattrocento Sans"/>
                </a:endParaRPr>
              </a:p>
            </p:txBody>
          </p:sp>
          <p:sp>
            <p:nvSpPr>
              <p:cNvPr id="62" name="Google Shape;62;p10"/>
              <p:cNvSpPr/>
              <p:nvPr/>
            </p:nvSpPr>
            <p:spPr>
              <a:xfrm>
                <a:off x="9088972" y="7178613"/>
                <a:ext cx="2850176" cy="519532"/>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750">
                    <a:solidFill>
                      <a:srgbClr val="7F7F7F"/>
                    </a:solidFill>
                    <a:latin typeface="Quattrocento Sans"/>
                    <a:ea typeface="Quattrocento Sans"/>
                    <a:cs typeface="Quattrocento Sans"/>
                    <a:sym typeface="Quattrocento Sans"/>
                  </a:rPr>
                  <a:t>your@account.com</a:t>
                </a:r>
                <a:endParaRPr sz="750">
                  <a:solidFill>
                    <a:srgbClr val="7F7F7F"/>
                  </a:solidFill>
                  <a:latin typeface="Quattrocento Sans"/>
                  <a:ea typeface="Quattrocento Sans"/>
                  <a:cs typeface="Quattrocento Sans"/>
                  <a:sym typeface="Quattrocento Sans"/>
                </a:endParaRPr>
              </a:p>
            </p:txBody>
          </p:sp>
        </p:grpSp>
      </p:grpSp>
      <p:sp>
        <p:nvSpPr>
          <p:cNvPr id="63" name="Google Shape;63;p10"/>
          <p:cNvSpPr txBox="1"/>
          <p:nvPr/>
        </p:nvSpPr>
        <p:spPr>
          <a:xfrm rot="-5400000">
            <a:off x="7431220" y="3330896"/>
            <a:ext cx="2724150" cy="196208"/>
          </a:xfrm>
          <a:prstGeom prst="rect">
            <a:avLst/>
          </a:prstGeom>
          <a:noFill/>
          <a:ln>
            <a:noFill/>
          </a:ln>
        </p:spPr>
        <p:txBody>
          <a:bodyPr spcFirstLastPara="1" wrap="square" lIns="68569" tIns="34275" rIns="68569" bIns="34275" anchor="t" anchorCtr="0">
            <a:noAutofit/>
          </a:bodyPr>
          <a:lstStyle/>
          <a:p>
            <a:pPr marL="0" marR="0" lvl="0" indent="0" algn="ctr" rtl="0">
              <a:spcBef>
                <a:spcPts val="0"/>
              </a:spcBef>
              <a:spcAft>
                <a:spcPts val="0"/>
              </a:spcAft>
              <a:buNone/>
            </a:pPr>
            <a:r>
              <a:rPr lang="en-US" sz="825" b="0">
                <a:solidFill>
                  <a:schemeClr val="lt1"/>
                </a:solidFill>
                <a:latin typeface="Raleway Light"/>
                <a:ea typeface="Raleway Light"/>
                <a:cs typeface="Raleway Light"/>
                <a:sym typeface="Raleway Light"/>
              </a:rPr>
              <a:t>www.saltworks.io</a:t>
            </a:r>
            <a:endParaRPr sz="825" b="0">
              <a:solidFill>
                <a:schemeClr val="lt1"/>
              </a:solidFill>
              <a:latin typeface="Raleway Light"/>
              <a:ea typeface="Raleway Light"/>
              <a:cs typeface="Raleway Light"/>
              <a:sym typeface="Raleway Light"/>
            </a:endParaRPr>
          </a:p>
        </p:txBody>
      </p:sp>
      <p:grpSp>
        <p:nvGrpSpPr>
          <p:cNvPr id="64" name="Google Shape;64;p10"/>
          <p:cNvGrpSpPr/>
          <p:nvPr/>
        </p:nvGrpSpPr>
        <p:grpSpPr>
          <a:xfrm>
            <a:off x="964057" y="6540543"/>
            <a:ext cx="2020007" cy="253916"/>
            <a:chOff x="666027" y="6491338"/>
            <a:chExt cx="2693342" cy="253916"/>
          </a:xfrm>
        </p:grpSpPr>
        <p:sp>
          <p:nvSpPr>
            <p:cNvPr id="65" name="Google Shape;65;p10"/>
            <p:cNvSpPr/>
            <p:nvPr/>
          </p:nvSpPr>
          <p:spPr>
            <a:xfrm>
              <a:off x="666027" y="6562424"/>
              <a:ext cx="95578" cy="93971"/>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b="0">
                <a:solidFill>
                  <a:schemeClr val="lt1"/>
                </a:solidFill>
                <a:latin typeface="Open Sans Light"/>
                <a:ea typeface="Open Sans Light"/>
                <a:cs typeface="Open Sans Light"/>
                <a:sym typeface="Open Sans Light"/>
              </a:endParaRPr>
            </a:p>
          </p:txBody>
        </p:sp>
        <p:sp>
          <p:nvSpPr>
            <p:cNvPr id="66" name="Google Shape;66;p10"/>
            <p:cNvSpPr txBox="1"/>
            <p:nvPr/>
          </p:nvSpPr>
          <p:spPr>
            <a:xfrm>
              <a:off x="771801" y="6491338"/>
              <a:ext cx="2587568"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b="0">
                  <a:solidFill>
                    <a:schemeClr val="lt1"/>
                  </a:solidFill>
                  <a:latin typeface="Open Sans Light"/>
                  <a:ea typeface="Open Sans Light"/>
                  <a:cs typeface="Open Sans Light"/>
                  <a:sym typeface="Open Sans Light"/>
                </a:rPr>
                <a:t>2018.All Rights Reserved</a:t>
              </a:r>
              <a:endParaRPr sz="750" b="0">
                <a:solidFill>
                  <a:schemeClr val="lt1"/>
                </a:solidFill>
                <a:latin typeface="Open Sans Light"/>
                <a:ea typeface="Open Sans Light"/>
                <a:cs typeface="Open Sans Light"/>
                <a:sym typeface="Open Sans Light"/>
              </a:endParaRPr>
            </a:p>
          </p:txBody>
        </p:sp>
      </p:grpSp>
      <p:pic>
        <p:nvPicPr>
          <p:cNvPr id="67" name="Google Shape;67;p10"/>
          <p:cNvPicPr preferRelativeResize="0"/>
          <p:nvPr/>
        </p:nvPicPr>
        <p:blipFill rotWithShape="1">
          <a:blip r:embed="rId2">
            <a:alphaModFix/>
          </a:blip>
          <a:srcRect/>
          <a:stretch/>
        </p:blipFill>
        <p:spPr>
          <a:xfrm>
            <a:off x="134369" y="6576912"/>
            <a:ext cx="691826" cy="172702"/>
          </a:xfrm>
          <a:prstGeom prst="rect">
            <a:avLst/>
          </a:prstGeom>
          <a:noFill/>
          <a:ln>
            <a:noFill/>
          </a:ln>
        </p:spPr>
      </p:pic>
    </p:spTree>
    <p:extLst>
      <p:ext uri="{BB962C8B-B14F-4D97-AF65-F5344CB8AC3E}">
        <p14:creationId xmlns:p14="http://schemas.microsoft.com/office/powerpoint/2010/main" val="3164294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8"/>
        <p:cNvGrpSpPr/>
        <p:nvPr/>
      </p:nvGrpSpPr>
      <p:grpSpPr>
        <a:xfrm>
          <a:off x="0" y="0"/>
          <a:ext cx="0" cy="0"/>
          <a:chOff x="0" y="0"/>
          <a:chExt cx="0" cy="0"/>
        </a:xfrm>
      </p:grpSpPr>
      <p:sp>
        <p:nvSpPr>
          <p:cNvPr id="69" name="Google Shape;69;p11"/>
          <p:cNvSpPr/>
          <p:nvPr/>
        </p:nvSpPr>
        <p:spPr>
          <a:xfrm>
            <a:off x="-5" y="2"/>
            <a:ext cx="9144008" cy="6477145"/>
          </a:xfrm>
          <a:custGeom>
            <a:avLst/>
            <a:gdLst/>
            <a:ahLst/>
            <a:cxnLst/>
            <a:rect l="l" t="t" r="r" b="b"/>
            <a:pathLst>
              <a:path w="12192010" h="6477145" extrusionOk="0">
                <a:moveTo>
                  <a:pt x="11206622" y="0"/>
                </a:moveTo>
                <a:lnTo>
                  <a:pt x="12192010" y="0"/>
                </a:lnTo>
                <a:lnTo>
                  <a:pt x="12192010" y="5110612"/>
                </a:lnTo>
                <a:lnTo>
                  <a:pt x="12192005" y="5110612"/>
                </a:lnTo>
                <a:lnTo>
                  <a:pt x="12192005" y="5753100"/>
                </a:lnTo>
                <a:lnTo>
                  <a:pt x="12192005" y="5872611"/>
                </a:lnTo>
                <a:lnTo>
                  <a:pt x="12192005" y="6477145"/>
                </a:lnTo>
                <a:lnTo>
                  <a:pt x="0" y="6477145"/>
                </a:lnTo>
                <a:lnTo>
                  <a:pt x="0" y="5753100"/>
                </a:lnTo>
                <a:lnTo>
                  <a:pt x="5" y="5753100"/>
                </a:lnTo>
                <a:lnTo>
                  <a:pt x="5" y="5110612"/>
                </a:lnTo>
                <a:lnTo>
                  <a:pt x="6096008" y="5110612"/>
                </a:lnTo>
                <a:close/>
                <a:moveTo>
                  <a:pt x="7" y="0"/>
                </a:moveTo>
                <a:lnTo>
                  <a:pt x="985396" y="0"/>
                </a:lnTo>
                <a:lnTo>
                  <a:pt x="6096008" y="5110611"/>
                </a:lnTo>
                <a:lnTo>
                  <a:pt x="7" y="5110611"/>
                </a:lnTo>
                <a:close/>
              </a:path>
            </a:pathLst>
          </a:cu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0" name="Google Shape;70;p11"/>
          <p:cNvSpPr txBox="1"/>
          <p:nvPr/>
        </p:nvSpPr>
        <p:spPr>
          <a:xfrm rot="-5400000">
            <a:off x="7431220" y="3330896"/>
            <a:ext cx="2724150" cy="196208"/>
          </a:xfrm>
          <a:prstGeom prst="rect">
            <a:avLst/>
          </a:prstGeom>
          <a:noFill/>
          <a:ln>
            <a:noFill/>
          </a:ln>
        </p:spPr>
        <p:txBody>
          <a:bodyPr spcFirstLastPara="1" wrap="square" lIns="68569" tIns="34275" rIns="68569" bIns="34275" anchor="t" anchorCtr="0">
            <a:noAutofit/>
          </a:bodyPr>
          <a:lstStyle/>
          <a:p>
            <a:pPr marL="0" marR="0" lvl="0" indent="0" algn="ctr" rtl="0">
              <a:spcBef>
                <a:spcPts val="0"/>
              </a:spcBef>
              <a:spcAft>
                <a:spcPts val="0"/>
              </a:spcAft>
              <a:buNone/>
            </a:pPr>
            <a:r>
              <a:rPr lang="en-US" sz="825" b="0">
                <a:solidFill>
                  <a:srgbClr val="7F7F7F"/>
                </a:solidFill>
                <a:latin typeface="Raleway Light"/>
                <a:ea typeface="Raleway Light"/>
                <a:cs typeface="Raleway Light"/>
                <a:sym typeface="Raleway Light"/>
              </a:rPr>
              <a:t>www.saltworks.io</a:t>
            </a:r>
            <a:endParaRPr sz="825" b="0">
              <a:solidFill>
                <a:srgbClr val="7F7F7F"/>
              </a:solidFill>
              <a:latin typeface="Raleway Light"/>
              <a:ea typeface="Raleway Light"/>
              <a:cs typeface="Raleway Light"/>
              <a:sym typeface="Raleway Light"/>
            </a:endParaRPr>
          </a:p>
        </p:txBody>
      </p:sp>
      <p:sp>
        <p:nvSpPr>
          <p:cNvPr id="71" name="Google Shape;71;p11"/>
          <p:cNvSpPr txBox="1"/>
          <p:nvPr/>
        </p:nvSpPr>
        <p:spPr>
          <a:xfrm>
            <a:off x="7757272" y="111836"/>
            <a:ext cx="1386728" cy="1015663"/>
          </a:xfrm>
          <a:prstGeom prst="rect">
            <a:avLst/>
          </a:prstGeom>
          <a:no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fld id="{00000000-1234-1234-1234-123412341234}" type="slidenum">
              <a:rPr lang="en-US" sz="4500" i="0">
                <a:solidFill>
                  <a:srgbClr val="D8D8D8"/>
                </a:solidFill>
                <a:latin typeface="Raleway"/>
                <a:ea typeface="Raleway"/>
                <a:cs typeface="Raleway"/>
                <a:sym typeface="Raleway"/>
              </a:rPr>
              <a:pPr marL="0" marR="0" lvl="0" indent="0" algn="ctr" rtl="0">
                <a:spcBef>
                  <a:spcPts val="0"/>
                </a:spcBef>
                <a:spcAft>
                  <a:spcPts val="0"/>
                </a:spcAft>
                <a:buNone/>
              </a:pPr>
              <a:t>‹#›</a:t>
            </a:fld>
            <a:endParaRPr sz="14925" i="0">
              <a:solidFill>
                <a:srgbClr val="D8D8D8"/>
              </a:solidFill>
              <a:latin typeface="Raleway"/>
              <a:ea typeface="Raleway"/>
              <a:cs typeface="Raleway"/>
              <a:sym typeface="Raleway"/>
            </a:endParaRPr>
          </a:p>
        </p:txBody>
      </p:sp>
    </p:spTree>
    <p:extLst>
      <p:ext uri="{BB962C8B-B14F-4D97-AF65-F5344CB8AC3E}">
        <p14:creationId xmlns:p14="http://schemas.microsoft.com/office/powerpoint/2010/main" val="3755019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2"/>
        <p:cNvGrpSpPr/>
        <p:nvPr/>
      </p:nvGrpSpPr>
      <p:grpSpPr>
        <a:xfrm>
          <a:off x="0" y="0"/>
          <a:ext cx="0" cy="0"/>
          <a:chOff x="0" y="0"/>
          <a:chExt cx="0" cy="0"/>
        </a:xfrm>
      </p:grpSpPr>
      <p:sp>
        <p:nvSpPr>
          <p:cNvPr id="73" name="Google Shape;73;p12"/>
          <p:cNvSpPr>
            <a:spLocks noGrp="1"/>
          </p:cNvSpPr>
          <p:nvPr>
            <p:ph type="pic" idx="2"/>
          </p:nvPr>
        </p:nvSpPr>
        <p:spPr>
          <a:xfrm>
            <a:off x="1091800" y="1259175"/>
            <a:ext cx="3209024" cy="2558082"/>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57830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4"/>
        <p:cNvGrpSpPr/>
        <p:nvPr/>
      </p:nvGrpSpPr>
      <p:grpSpPr>
        <a:xfrm>
          <a:off x="0" y="0"/>
          <a:ext cx="0" cy="0"/>
          <a:chOff x="0" y="0"/>
          <a:chExt cx="0" cy="0"/>
        </a:xfrm>
      </p:grpSpPr>
      <p:sp>
        <p:nvSpPr>
          <p:cNvPr id="75" name="Google Shape;75;p13"/>
          <p:cNvSpPr>
            <a:spLocks noGrp="1"/>
          </p:cNvSpPr>
          <p:nvPr>
            <p:ph type="pic" idx="2"/>
          </p:nvPr>
        </p:nvSpPr>
        <p:spPr>
          <a:xfrm>
            <a:off x="1997829" y="3235028"/>
            <a:ext cx="5148343" cy="3857171"/>
          </a:xfrm>
          <a:prstGeom prst="rect">
            <a:avLst/>
          </a:prstGeom>
          <a:noFill/>
          <a:ln>
            <a:noFill/>
          </a:ln>
          <a:effectLst>
            <a:outerShdw blurRad="381000" sx="102000" sy="102000" algn="ctr" rotWithShape="0">
              <a:srgbClr val="000000">
                <a:alpha val="32941"/>
              </a:srgbClr>
            </a:outerShdw>
          </a:effectLst>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8498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76"/>
        <p:cNvGrpSpPr/>
        <p:nvPr/>
      </p:nvGrpSpPr>
      <p:grpSpPr>
        <a:xfrm>
          <a:off x="0" y="0"/>
          <a:ext cx="0" cy="0"/>
          <a:chOff x="0" y="0"/>
          <a:chExt cx="0" cy="0"/>
        </a:xfrm>
      </p:grpSpPr>
      <p:sp>
        <p:nvSpPr>
          <p:cNvPr id="77" name="Google Shape;77;p14"/>
          <p:cNvSpPr>
            <a:spLocks noGrp="1"/>
          </p:cNvSpPr>
          <p:nvPr>
            <p:ph type="pic" idx="2"/>
          </p:nvPr>
        </p:nvSpPr>
        <p:spPr>
          <a:xfrm>
            <a:off x="4788219" y="831998"/>
            <a:ext cx="2971364" cy="3310184"/>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18442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78"/>
        <p:cNvGrpSpPr/>
        <p:nvPr/>
      </p:nvGrpSpPr>
      <p:grpSpPr>
        <a:xfrm>
          <a:off x="0" y="0"/>
          <a:ext cx="0" cy="0"/>
          <a:chOff x="0" y="0"/>
          <a:chExt cx="0" cy="0"/>
        </a:xfrm>
      </p:grpSpPr>
      <p:sp>
        <p:nvSpPr>
          <p:cNvPr id="79" name="Google Shape;79;p15"/>
          <p:cNvSpPr>
            <a:spLocks noGrp="1"/>
          </p:cNvSpPr>
          <p:nvPr>
            <p:ph type="pic" idx="2"/>
          </p:nvPr>
        </p:nvSpPr>
        <p:spPr>
          <a:xfrm>
            <a:off x="0" y="1"/>
            <a:ext cx="9144000" cy="6470649"/>
          </a:xfrm>
          <a:prstGeom prst="rect">
            <a:avLst/>
          </a:prstGeom>
          <a:solidFill>
            <a:srgbClr val="F2F2F2"/>
          </a:solid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7F7F7F"/>
              </a:buClr>
              <a:buSzPts val="1600"/>
              <a:buFont typeface="Arial"/>
              <a:buNone/>
              <a:defRPr sz="1200" b="0" i="0" u="none" strike="noStrike" cap="none">
                <a:solidFill>
                  <a:srgbClr val="7F7F7F"/>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75414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E07D-3EF3-437B-A4B4-3922E53E2AD9}"/>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1847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16066-53DD-2945-B861-826C129683D1}" type="slidenum">
              <a:rPr lang="en-US" smtClean="0"/>
              <a:t>‹#›</a:t>
            </a:fld>
            <a:endParaRPr lang="en-US"/>
          </a:p>
        </p:txBody>
      </p:sp>
    </p:spTree>
    <p:extLst>
      <p:ext uri="{BB962C8B-B14F-4D97-AF65-F5344CB8AC3E}">
        <p14:creationId xmlns:p14="http://schemas.microsoft.com/office/powerpoint/2010/main" val="38830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11D376-C5AC-4992-8577-EE554FF06B70}" type="datetime1">
              <a:rPr lang="en-US" smtClean="0"/>
              <a:t>2/1/20</a:t>
            </a:fld>
            <a:endParaRPr lang="en-US"/>
          </a:p>
        </p:txBody>
      </p:sp>
      <p:sp>
        <p:nvSpPr>
          <p:cNvPr id="5" name="Footer Placeholder 4"/>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593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48FBB-8AC6-480B-85EE-674AFB08D4D4}" type="datetime1">
              <a:rPr lang="en-US" smtClean="0"/>
              <a:t>2/1/20</a:t>
            </a:fld>
            <a:endParaRPr lang="en-US"/>
          </a:p>
        </p:txBody>
      </p:sp>
      <p:sp>
        <p:nvSpPr>
          <p:cNvPr id="5" name="Footer Placeholder 4"/>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941101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1616B7-8724-4082-B102-B4755324E5DF}" type="datetime1">
              <a:rPr lang="en-US" smtClean="0"/>
              <a:t>2/1/20</a:t>
            </a:fld>
            <a:endParaRPr lang="en-US"/>
          </a:p>
        </p:txBody>
      </p:sp>
      <p:sp>
        <p:nvSpPr>
          <p:cNvPr id="5" name="Footer Placeholder 4"/>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03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DBCF3-308C-4919-B90D-C0C6C5E28E5B}" type="datetime1">
              <a:rPr lang="en-US" smtClean="0"/>
              <a:t>2/1/20</a:t>
            </a:fld>
            <a:endParaRPr lang="en-US"/>
          </a:p>
        </p:txBody>
      </p:sp>
      <p:sp>
        <p:nvSpPr>
          <p:cNvPr id="6" name="Footer Placeholder 5"/>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26496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3"/>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3"/>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5"/>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54963-B2BB-4060-B80E-8CD7540F0869}" type="datetime1">
              <a:rPr lang="en-US" smtClean="0"/>
              <a:t>2/1/20</a:t>
            </a:fld>
            <a:endParaRPr lang="en-US"/>
          </a:p>
        </p:txBody>
      </p:sp>
      <p:sp>
        <p:nvSpPr>
          <p:cNvPr id="8" name="Footer Placeholder 7"/>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879563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0D9836-C93A-4AC7-8ECD-8E50B49B7271}" type="datetime1">
              <a:rPr lang="en-US" smtClean="0"/>
              <a:t>2/1/20</a:t>
            </a:fld>
            <a:endParaRPr lang="en-US"/>
          </a:p>
        </p:txBody>
      </p:sp>
      <p:sp>
        <p:nvSpPr>
          <p:cNvPr id="4" name="Footer Placeholder 3"/>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977533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796C23-6C1D-4EFB-8F46-0E4A383D6DE7}" type="datetime1">
              <a:rPr lang="en-US" smtClean="0"/>
              <a:t>2/1/20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{Saltworks: "application security“</a:t>
            </a:r>
            <a:br>
              <a:rPr lang="en-US"/>
            </a:br>
            <a:r>
              <a:rPr lang="en-US"/>
              <a:t>URL: "SaltworksSecurity.com"}</a:t>
            </a:r>
            <a:endParaRPr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101586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1"/>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6"/>
            <a:ext cx="1963883" cy="365125"/>
          </a:xfrm>
        </p:spPr>
        <p:txBody>
          <a:bodyPr/>
          <a:lstStyle>
            <a:lvl1pPr algn="l">
              <a:defRPr/>
            </a:lvl1pPr>
          </a:lstStyle>
          <a:p>
            <a:fld id="{BE991C34-1BD6-45AA-B79C-C3AE77172550}" type="datetime1">
              <a:rPr lang="en-US" smtClean="0"/>
              <a:t>2/1/20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{Saltworks: "application security“</a:t>
            </a:r>
            <a:br>
              <a:rPr lang="en-US"/>
            </a:br>
            <a:r>
              <a:rPr lang="en-US"/>
              <a:t>URL: "SaltworksSecurity.com"}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976842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1"/>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DF6C83C9-7771-443D-8766-0BEB525F50F8}" type="datetime1">
              <a:rPr lang="en-US" smtClean="0"/>
              <a:t>2/1/20</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r>
              <a:rPr lang="en-US"/>
              <a:t>{Saltworks: "application security“</a:t>
            </a:r>
            <a:br>
              <a:rPr lang="en-US"/>
            </a:br>
            <a:r>
              <a:rPr lang="en-US"/>
              <a:t>URL: "SaltworksSecurity.com"}</a:t>
            </a:r>
            <a:endParaRPr lang="en-US" sz="1200" dirty="0">
              <a:solidFill>
                <a:schemeClr val="bg2">
                  <a:shade val="50000"/>
                </a:schemeClr>
              </a:solidFill>
            </a:endParaRPr>
          </a:p>
        </p:txBody>
      </p:sp>
      <p:sp>
        <p:nvSpPr>
          <p:cNvPr id="7" name="Slide Number Placeholder 6"/>
          <p:cNvSpPr>
            <a:spLocks noGrp="1"/>
          </p:cNvSpPr>
          <p:nvPr>
            <p:ph type="sldNum" sz="quarter" idx="12"/>
          </p:nvPr>
        </p:nvSpPr>
        <p:spPr/>
        <p:txBody>
          <a:body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extLst>
      <p:ext uri="{BB962C8B-B14F-4D97-AF65-F5344CB8AC3E}">
        <p14:creationId xmlns:p14="http://schemas.microsoft.com/office/powerpoint/2010/main" val="101794188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92CAA-9FBE-4FEB-A102-F10074B7ECC1}" type="datetime1">
              <a:rPr lang="en-US" smtClean="0"/>
              <a:t>2/1/20</a:t>
            </a:fld>
            <a:endParaRPr lang="en-US"/>
          </a:p>
        </p:txBody>
      </p:sp>
      <p:sp>
        <p:nvSpPr>
          <p:cNvPr id="5" name="Footer Placeholder 4"/>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870855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1"/>
            <a:ext cx="1971675" cy="5759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1"/>
            <a:ext cx="5800725" cy="575989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7A83A-2CA7-4D51-B542-05B090D690F4}" type="datetime1">
              <a:rPr lang="en-US" smtClean="0"/>
              <a:t>2/1/20</a:t>
            </a:fld>
            <a:endParaRPr lang="en-US"/>
          </a:p>
        </p:txBody>
      </p:sp>
      <p:sp>
        <p:nvSpPr>
          <p:cNvPr id="5" name="Footer Placeholder 4"/>
          <p:cNvSpPr>
            <a:spLocks noGrp="1"/>
          </p:cNvSpPr>
          <p:nvPr>
            <p:ph type="ftr" sz="quarter" idx="11"/>
          </p:nvPr>
        </p:nvSpPr>
        <p:spPr/>
        <p:txBody>
          <a:bodyPr/>
          <a:lstStyle/>
          <a:p>
            <a:r>
              <a:rPr lang="en-US"/>
              <a:t>{Saltworks: "application security“</a:t>
            </a:r>
            <a:br>
              <a:rPr lang="en-US"/>
            </a:br>
            <a:r>
              <a:rPr lang="en-US"/>
              <a:t>URL: "SaltworksSecurity.com"}</a:t>
            </a:r>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47665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dirty="0">
              <a:solidFill>
                <a:srgbClr val="46464A">
                  <a:lumMod val="60000"/>
                  <a:lumOff val="40000"/>
                </a:srgbClr>
              </a:solidFill>
            </a:endParaRPr>
          </a:p>
        </p:txBody>
      </p:sp>
    </p:spTree>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1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blipFill>
            <a:blip r:embed="rId2"/>
            <a:stretch>
              <a:fillRect/>
            </a:stretch>
          </a:blipFill>
        </p:spPr>
        <p:txBody>
          <a:bodyPr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600"/>
              </a:spcBef>
              <a:buNone/>
              <a:defRPr sz="975">
                <a:solidFill>
                  <a:schemeClr val="bg1">
                    <a:lumMod val="8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B016F8AB-BCEA-4347-8BA6-BE776009BC89}" type="slidenum">
              <a:rPr lang="uk-UA" smtClean="0">
                <a:solidFill>
                  <a:srgbClr val="46464A">
                    <a:lumMod val="60000"/>
                    <a:lumOff val="40000"/>
                  </a:srgbClr>
                </a:solidFill>
              </a:rPr>
              <a:pPr/>
              <a:t>‹#›</a:t>
            </a:fld>
            <a:endParaRPr lang="uk-UA">
              <a:solidFill>
                <a:srgbClr val="46464A">
                  <a:lumMod val="60000"/>
                  <a:lumOff val="40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endParaRPr lang="en-US">
              <a:solidFill>
                <a:srgbClr val="46464A">
                  <a:lumMod val="20000"/>
                  <a:lumOff val="80000"/>
                </a:srgbClr>
              </a:solidFill>
            </a:endParaRPr>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endParaRPr lang="en-US">
              <a:solidFill>
                <a:srgbClr val="46464A">
                  <a:lumMod val="20000"/>
                  <a:lumOff val="80000"/>
                </a:srgbClr>
              </a:solidFill>
            </a:endParaRPr>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fld id="{B016F8AB-BCEA-4347-8BA6-BE776009BC89}" type="slidenum">
              <a:rPr lang="uk-UA" smtClean="0">
                <a:solidFill>
                  <a:srgbClr val="46464A">
                    <a:lumMod val="60000"/>
                    <a:lumOff val="40000"/>
                  </a:srgbClr>
                </a:solidFill>
              </a:rPr>
              <a:pPr/>
              <a:t>‹#›</a:t>
            </a:fld>
            <a:endParaRPr lang="uk-UA" dirty="0">
              <a:solidFill>
                <a:srgbClr val="46464A">
                  <a:lumMod val="60000"/>
                  <a:lumOff val="40000"/>
                </a:srgbClr>
              </a:solidFill>
            </a:endParaRPr>
          </a:p>
        </p:txBody>
      </p:sp>
    </p:spTree>
    <p:extLst>
      <p:ext uri="{BB962C8B-B14F-4D97-AF65-F5344CB8AC3E}">
        <p14:creationId xmlns:p14="http://schemas.microsoft.com/office/powerpoint/2010/main" val="83791618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4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059374" y="6473820"/>
            <a:ext cx="6084626" cy="384182"/>
            <a:chOff x="4079165" y="6473820"/>
            <a:chExt cx="8112835" cy="384182"/>
          </a:xfrm>
        </p:grpSpPr>
        <p:sp>
          <p:nvSpPr>
            <p:cNvPr id="7" name="Google Shape;7;p1"/>
            <p:cNvSpPr/>
            <p:nvPr/>
          </p:nvSpPr>
          <p:spPr>
            <a:xfrm>
              <a:off x="4079165" y="6473820"/>
              <a:ext cx="7635052" cy="384182"/>
            </a:xfrm>
            <a:custGeom>
              <a:avLst/>
              <a:gdLst/>
              <a:ahLst/>
              <a:cxnLst/>
              <a:rect l="l" t="t" r="r" b="b"/>
              <a:pathLst>
                <a:path w="7635052" h="384182" extrusionOk="0">
                  <a:moveTo>
                    <a:pt x="381002" y="3180"/>
                  </a:moveTo>
                  <a:lnTo>
                    <a:pt x="7403277" y="3180"/>
                  </a:lnTo>
                  <a:lnTo>
                    <a:pt x="7403277" y="384182"/>
                  </a:lnTo>
                  <a:lnTo>
                    <a:pt x="0" y="384182"/>
                  </a:lnTo>
                  <a:close/>
                  <a:moveTo>
                    <a:pt x="7403278" y="0"/>
                  </a:moveTo>
                  <a:lnTo>
                    <a:pt x="7635052" y="0"/>
                  </a:lnTo>
                  <a:lnTo>
                    <a:pt x="7635052" y="384180"/>
                  </a:lnTo>
                  <a:lnTo>
                    <a:pt x="7403278" y="38418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8" name="Google Shape;8;p1"/>
            <p:cNvSpPr/>
            <p:nvPr/>
          </p:nvSpPr>
          <p:spPr>
            <a:xfrm>
              <a:off x="11714217" y="6473820"/>
              <a:ext cx="477783" cy="3841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9" name="Google Shape;9;p1"/>
          <p:cNvSpPr/>
          <p:nvPr/>
        </p:nvSpPr>
        <p:spPr>
          <a:xfrm>
            <a:off x="0" y="6477000"/>
            <a:ext cx="3288477" cy="381002"/>
          </a:xfrm>
          <a:custGeom>
            <a:avLst/>
            <a:gdLst/>
            <a:ahLst/>
            <a:cxnLst/>
            <a:rect l="l" t="t" r="r" b="b"/>
            <a:pathLst>
              <a:path w="4384636" h="381002" extrusionOk="0">
                <a:moveTo>
                  <a:pt x="0" y="0"/>
                </a:moveTo>
                <a:lnTo>
                  <a:pt x="4384636" y="0"/>
                </a:lnTo>
                <a:lnTo>
                  <a:pt x="4003634" y="381002"/>
                </a:lnTo>
                <a:lnTo>
                  <a:pt x="0" y="381002"/>
                </a:lnTo>
                <a:close/>
              </a:path>
            </a:pathLst>
          </a:custGeom>
          <a:gradFill>
            <a:gsLst>
              <a:gs pos="0">
                <a:srgbClr val="F2F2F2"/>
              </a:gs>
              <a:gs pos="70000">
                <a:srgbClr val="7F7F7F"/>
              </a:gs>
              <a:gs pos="100000">
                <a:srgbClr val="7F7F7F"/>
              </a:gs>
            </a:gsLst>
            <a:lin ang="27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0" name="Google Shape;10;p1"/>
          <p:cNvSpPr txBox="1"/>
          <p:nvPr/>
        </p:nvSpPr>
        <p:spPr>
          <a:xfrm>
            <a:off x="7757272" y="111836"/>
            <a:ext cx="1386728" cy="1015663"/>
          </a:xfrm>
          <a:prstGeom prst="rect">
            <a:avLst/>
          </a:prstGeom>
          <a:no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fld id="{00000000-1234-1234-1234-123412341234}" type="slidenum">
              <a:rPr lang="en-US" sz="4500" b="0" i="0" u="none" strike="noStrike" cap="none">
                <a:solidFill>
                  <a:srgbClr val="D8D8D8"/>
                </a:solidFill>
                <a:latin typeface="Raleway"/>
                <a:ea typeface="Raleway"/>
                <a:cs typeface="Raleway"/>
                <a:sym typeface="Raleway"/>
              </a:rPr>
              <a:pPr marL="0" marR="0" lvl="0" indent="0" algn="ctr" rtl="0">
                <a:spcBef>
                  <a:spcPts val="0"/>
                </a:spcBef>
                <a:spcAft>
                  <a:spcPts val="0"/>
                </a:spcAft>
                <a:buNone/>
              </a:pPr>
              <a:t>‹#›</a:t>
            </a:fld>
            <a:endParaRPr sz="14925" b="0" i="0" u="none" strike="noStrike" cap="none">
              <a:solidFill>
                <a:srgbClr val="D8D8D8"/>
              </a:solidFill>
              <a:latin typeface="Raleway"/>
              <a:ea typeface="Raleway"/>
              <a:cs typeface="Raleway"/>
              <a:sym typeface="Raleway"/>
            </a:endParaRPr>
          </a:p>
        </p:txBody>
      </p:sp>
      <p:grpSp>
        <p:nvGrpSpPr>
          <p:cNvPr id="11" name="Google Shape;11;p1"/>
          <p:cNvGrpSpPr/>
          <p:nvPr/>
        </p:nvGrpSpPr>
        <p:grpSpPr>
          <a:xfrm>
            <a:off x="4520046" y="6541677"/>
            <a:ext cx="3816460" cy="261851"/>
            <a:chOff x="6730631" y="6541676"/>
            <a:chExt cx="5088613" cy="261851"/>
          </a:xfrm>
        </p:grpSpPr>
        <p:grpSp>
          <p:nvGrpSpPr>
            <p:cNvPr id="12" name="Google Shape;12;p1"/>
            <p:cNvGrpSpPr/>
            <p:nvPr/>
          </p:nvGrpSpPr>
          <p:grpSpPr>
            <a:xfrm>
              <a:off x="8460146" y="6541676"/>
              <a:ext cx="1368814" cy="251650"/>
              <a:chOff x="5600637" y="7189647"/>
              <a:chExt cx="2811353" cy="516854"/>
            </a:xfrm>
          </p:grpSpPr>
          <p:sp>
            <p:nvSpPr>
              <p:cNvPr id="13" name="Google Shape;13;p1"/>
              <p:cNvSpPr/>
              <p:nvPr/>
            </p:nvSpPr>
            <p:spPr>
              <a:xfrm>
                <a:off x="5600637" y="7313118"/>
                <a:ext cx="328789" cy="264278"/>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595959"/>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825">
                  <a:solidFill>
                    <a:srgbClr val="7F7F7F"/>
                  </a:solidFill>
                  <a:latin typeface="Quattrocento Sans"/>
                  <a:ea typeface="Quattrocento Sans"/>
                  <a:cs typeface="Quattrocento Sans"/>
                  <a:sym typeface="Quattrocento Sans"/>
                </a:endParaRPr>
              </a:p>
            </p:txBody>
          </p:sp>
          <p:sp>
            <p:nvSpPr>
              <p:cNvPr id="14" name="Google Shape;14;p1"/>
              <p:cNvSpPr/>
              <p:nvPr/>
            </p:nvSpPr>
            <p:spPr>
              <a:xfrm>
                <a:off x="6089504" y="7189647"/>
                <a:ext cx="2322486" cy="516854"/>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750" b="0" dirty="0">
                    <a:solidFill>
                      <a:srgbClr val="7F7F7F"/>
                    </a:solidFill>
                    <a:latin typeface="Roboto" pitchFamily="2" charset="0"/>
                    <a:ea typeface="Roboto" pitchFamily="2" charset="0"/>
                    <a:cs typeface="Quattrocento Sans"/>
                    <a:sym typeface="Quattrocento Sans"/>
                  </a:rPr>
                  <a:t>@</a:t>
                </a:r>
                <a:r>
                  <a:rPr lang="en-US" sz="750" b="0" dirty="0" err="1">
                    <a:solidFill>
                      <a:srgbClr val="7F7F7F"/>
                    </a:solidFill>
                    <a:latin typeface="Roboto" pitchFamily="2" charset="0"/>
                    <a:ea typeface="Roboto" pitchFamily="2" charset="0"/>
                    <a:cs typeface="Quattrocento Sans"/>
                    <a:sym typeface="Quattrocento Sans"/>
                  </a:rPr>
                  <a:t>SaltworksSec</a:t>
                </a:r>
                <a:endParaRPr sz="750" b="0" dirty="0">
                  <a:solidFill>
                    <a:srgbClr val="7F7F7F"/>
                  </a:solidFill>
                  <a:latin typeface="Roboto" pitchFamily="2" charset="0"/>
                  <a:ea typeface="Roboto" pitchFamily="2" charset="0"/>
                  <a:cs typeface="Quattrocento Sans"/>
                  <a:sym typeface="Quattrocento Sans"/>
                </a:endParaRPr>
              </a:p>
            </p:txBody>
          </p:sp>
        </p:grpSp>
        <p:grpSp>
          <p:nvGrpSpPr>
            <p:cNvPr id="15" name="Google Shape;15;p1"/>
            <p:cNvGrpSpPr/>
            <p:nvPr/>
          </p:nvGrpSpPr>
          <p:grpSpPr>
            <a:xfrm>
              <a:off x="6730631" y="6543051"/>
              <a:ext cx="1489754" cy="206566"/>
              <a:chOff x="8606137" y="6377343"/>
              <a:chExt cx="3059752" cy="424258"/>
            </a:xfrm>
          </p:grpSpPr>
          <p:sp>
            <p:nvSpPr>
              <p:cNvPr id="16" name="Google Shape;16;p1"/>
              <p:cNvSpPr/>
              <p:nvPr/>
            </p:nvSpPr>
            <p:spPr>
              <a:xfrm>
                <a:off x="8606137" y="6480003"/>
                <a:ext cx="303817" cy="305899"/>
              </a:xfrm>
              <a:custGeom>
                <a:avLst/>
                <a:gdLst/>
                <a:ahLst/>
                <a:cxnLst/>
                <a:rect l="l" t="t" r="r" b="b"/>
                <a:pathLst>
                  <a:path w="426" h="427" extrusionOk="0">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rgbClr val="595959"/>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825">
                  <a:solidFill>
                    <a:srgbClr val="7F7F7F"/>
                  </a:solidFill>
                  <a:latin typeface="Quattrocento Sans"/>
                  <a:ea typeface="Quattrocento Sans"/>
                  <a:cs typeface="Quattrocento Sans"/>
                  <a:sym typeface="Quattrocento Sans"/>
                </a:endParaRPr>
              </a:p>
            </p:txBody>
          </p:sp>
          <p:sp>
            <p:nvSpPr>
              <p:cNvPr id="17" name="Google Shape;17;p1"/>
              <p:cNvSpPr/>
              <p:nvPr/>
            </p:nvSpPr>
            <p:spPr>
              <a:xfrm>
                <a:off x="9088972" y="6377343"/>
                <a:ext cx="2576917" cy="424258"/>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750" b="0" dirty="0">
                    <a:solidFill>
                      <a:srgbClr val="7F7F7F"/>
                    </a:solidFill>
                    <a:latin typeface="Roboto" pitchFamily="2" charset="0"/>
                    <a:ea typeface="Roboto" pitchFamily="2" charset="0"/>
                    <a:cs typeface="Quattrocento Sans"/>
                    <a:sym typeface="Quattrocento Sans"/>
                  </a:rPr>
                  <a:t>Saltworks Security</a:t>
                </a:r>
                <a:endParaRPr sz="750" b="0" dirty="0">
                  <a:solidFill>
                    <a:srgbClr val="7F7F7F"/>
                  </a:solidFill>
                  <a:latin typeface="Roboto" pitchFamily="2" charset="0"/>
                  <a:ea typeface="Roboto" pitchFamily="2" charset="0"/>
                  <a:cs typeface="Quattrocento Sans"/>
                  <a:sym typeface="Quattrocento Sans"/>
                </a:endParaRPr>
              </a:p>
            </p:txBody>
          </p:sp>
        </p:grpSp>
        <p:grpSp>
          <p:nvGrpSpPr>
            <p:cNvPr id="18" name="Google Shape;18;p1"/>
            <p:cNvGrpSpPr/>
            <p:nvPr/>
          </p:nvGrpSpPr>
          <p:grpSpPr>
            <a:xfrm>
              <a:off x="10192888" y="6550573"/>
              <a:ext cx="1626356" cy="252954"/>
              <a:chOff x="8598841" y="7178613"/>
              <a:chExt cx="3340307" cy="519532"/>
            </a:xfrm>
          </p:grpSpPr>
          <p:sp>
            <p:nvSpPr>
              <p:cNvPr id="19" name="Google Shape;19;p1"/>
              <p:cNvSpPr/>
              <p:nvPr/>
            </p:nvSpPr>
            <p:spPr>
              <a:xfrm>
                <a:off x="8598841" y="7336244"/>
                <a:ext cx="332120" cy="218006"/>
              </a:xfrm>
              <a:custGeom>
                <a:avLst/>
                <a:gdLst/>
                <a:ahLst/>
                <a:cxnLst/>
                <a:rect l="l" t="t" r="r" b="b"/>
                <a:pathLst>
                  <a:path w="21600" h="21600" extrusionOk="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595959"/>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788">
                  <a:solidFill>
                    <a:srgbClr val="7F7F7F"/>
                  </a:solidFill>
                  <a:latin typeface="Quattrocento Sans"/>
                  <a:ea typeface="Quattrocento Sans"/>
                  <a:cs typeface="Quattrocento Sans"/>
                  <a:sym typeface="Quattrocento Sans"/>
                </a:endParaRPr>
              </a:p>
            </p:txBody>
          </p:sp>
          <p:sp>
            <p:nvSpPr>
              <p:cNvPr id="20" name="Google Shape;20;p1"/>
              <p:cNvSpPr/>
              <p:nvPr/>
            </p:nvSpPr>
            <p:spPr>
              <a:xfrm>
                <a:off x="9088972" y="7178613"/>
                <a:ext cx="2850176" cy="519532"/>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750" b="0" dirty="0">
                    <a:solidFill>
                      <a:srgbClr val="7F7F7F"/>
                    </a:solidFill>
                    <a:latin typeface="Roboto" pitchFamily="2" charset="0"/>
                    <a:ea typeface="Roboto" pitchFamily="2" charset="0"/>
                    <a:cs typeface="Quattrocento Sans"/>
                    <a:sym typeface="Quattrocento Sans"/>
                  </a:rPr>
                  <a:t>sales@saltworks.io</a:t>
                </a:r>
                <a:endParaRPr sz="750" b="0" dirty="0">
                  <a:solidFill>
                    <a:srgbClr val="7F7F7F"/>
                  </a:solidFill>
                  <a:latin typeface="Roboto" pitchFamily="2" charset="0"/>
                  <a:ea typeface="Roboto" pitchFamily="2" charset="0"/>
                  <a:cs typeface="Quattrocento Sans"/>
                  <a:sym typeface="Quattrocento Sans"/>
                </a:endParaRPr>
              </a:p>
            </p:txBody>
          </p:sp>
        </p:grpSp>
      </p:grpSp>
      <p:sp>
        <p:nvSpPr>
          <p:cNvPr id="21" name="Google Shape;21;p1"/>
          <p:cNvSpPr txBox="1"/>
          <p:nvPr/>
        </p:nvSpPr>
        <p:spPr>
          <a:xfrm rot="-5400000">
            <a:off x="7431220" y="3330896"/>
            <a:ext cx="2724150" cy="196208"/>
          </a:xfrm>
          <a:prstGeom prst="rect">
            <a:avLst/>
          </a:prstGeom>
          <a:noFill/>
          <a:ln>
            <a:noFill/>
          </a:ln>
        </p:spPr>
        <p:txBody>
          <a:bodyPr spcFirstLastPara="1" wrap="square" lIns="68569" tIns="34275" rIns="68569" bIns="34275" anchor="t" anchorCtr="0">
            <a:noAutofit/>
          </a:bodyPr>
          <a:lstStyle/>
          <a:p>
            <a:pPr marL="0" marR="0" lvl="0" indent="0" algn="ctr" rtl="0">
              <a:spcBef>
                <a:spcPts val="0"/>
              </a:spcBef>
              <a:spcAft>
                <a:spcPts val="0"/>
              </a:spcAft>
              <a:buNone/>
            </a:pPr>
            <a:r>
              <a:rPr lang="en-US" sz="825" b="0">
                <a:solidFill>
                  <a:srgbClr val="7F7F7F"/>
                </a:solidFill>
                <a:latin typeface="Raleway Light"/>
                <a:ea typeface="Raleway Light"/>
                <a:cs typeface="Raleway Light"/>
                <a:sym typeface="Raleway Light"/>
              </a:rPr>
              <a:t>www.saltworks.io</a:t>
            </a:r>
            <a:endParaRPr sz="825" b="0">
              <a:solidFill>
                <a:srgbClr val="7F7F7F"/>
              </a:solidFill>
              <a:latin typeface="Raleway Light"/>
              <a:ea typeface="Raleway Light"/>
              <a:cs typeface="Raleway Light"/>
              <a:sym typeface="Raleway Light"/>
            </a:endParaRPr>
          </a:p>
        </p:txBody>
      </p:sp>
      <p:grpSp>
        <p:nvGrpSpPr>
          <p:cNvPr id="22" name="Google Shape;22;p1"/>
          <p:cNvGrpSpPr/>
          <p:nvPr/>
        </p:nvGrpSpPr>
        <p:grpSpPr>
          <a:xfrm>
            <a:off x="964057" y="6540543"/>
            <a:ext cx="2020007" cy="253916"/>
            <a:chOff x="666027" y="6491338"/>
            <a:chExt cx="2693342" cy="253916"/>
          </a:xfrm>
        </p:grpSpPr>
        <p:sp>
          <p:nvSpPr>
            <p:cNvPr id="23" name="Google Shape;23;p1"/>
            <p:cNvSpPr/>
            <p:nvPr/>
          </p:nvSpPr>
          <p:spPr>
            <a:xfrm>
              <a:off x="666027" y="6562424"/>
              <a:ext cx="95578" cy="93971"/>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b="0">
                <a:solidFill>
                  <a:schemeClr val="lt1"/>
                </a:solidFill>
                <a:latin typeface="Open Sans Light"/>
                <a:ea typeface="Open Sans Light"/>
                <a:cs typeface="Open Sans Light"/>
                <a:sym typeface="Open Sans Light"/>
              </a:endParaRPr>
            </a:p>
          </p:txBody>
        </p:sp>
        <p:sp>
          <p:nvSpPr>
            <p:cNvPr id="24" name="Google Shape;24;p1"/>
            <p:cNvSpPr txBox="1"/>
            <p:nvPr/>
          </p:nvSpPr>
          <p:spPr>
            <a:xfrm>
              <a:off x="771801" y="6491338"/>
              <a:ext cx="2587568"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b="0" dirty="0">
                  <a:solidFill>
                    <a:schemeClr val="lt1"/>
                  </a:solidFill>
                  <a:latin typeface="Open Sans Light"/>
                  <a:ea typeface="Open Sans Light"/>
                  <a:cs typeface="Open Sans Light"/>
                  <a:sym typeface="Open Sans Light"/>
                </a:rPr>
                <a:t>2019 All Rights Reserved</a:t>
              </a:r>
              <a:endParaRPr sz="750" b="0" dirty="0">
                <a:solidFill>
                  <a:schemeClr val="lt1"/>
                </a:solidFill>
                <a:latin typeface="Open Sans Light"/>
                <a:ea typeface="Open Sans Light"/>
                <a:cs typeface="Open Sans Light"/>
                <a:sym typeface="Open Sans Light"/>
              </a:endParaRPr>
            </a:p>
          </p:txBody>
        </p:sp>
      </p:grpSp>
      <p:pic>
        <p:nvPicPr>
          <p:cNvPr id="25" name="Google Shape;25;p1"/>
          <p:cNvPicPr preferRelativeResize="0"/>
          <p:nvPr/>
        </p:nvPicPr>
        <p:blipFill rotWithShape="1">
          <a:blip r:embed="rId16">
            <a:alphaModFix/>
          </a:blip>
          <a:srcRect/>
          <a:stretch/>
        </p:blipFill>
        <p:spPr>
          <a:xfrm>
            <a:off x="134369" y="6576912"/>
            <a:ext cx="691826" cy="172702"/>
          </a:xfrm>
          <a:prstGeom prst="rect">
            <a:avLst/>
          </a:prstGeom>
          <a:noFill/>
          <a:ln>
            <a:noFill/>
          </a:ln>
        </p:spPr>
      </p:pic>
    </p:spTree>
    <p:extLst>
      <p:ext uri="{BB962C8B-B14F-4D97-AF65-F5344CB8AC3E}">
        <p14:creationId xmlns:p14="http://schemas.microsoft.com/office/powerpoint/2010/main" val="1292071469"/>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7"/>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5"/>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algn="r" eaLnBrk="1" latinLnBrk="0" hangingPunct="1"/>
            <a:fld id="{DF6C83C9-7771-443D-8766-0BEB525F50F8}" type="datetime1">
              <a:rPr lang="en-US" smtClean="0"/>
              <a:t>2/1/20</a:t>
            </a:fld>
            <a:endParaRPr lang="en-US" sz="1200">
              <a:solidFill>
                <a:schemeClr val="bg2">
                  <a:shade val="50000"/>
                </a:schemeClr>
              </a:solidFill>
            </a:endParaRPr>
          </a:p>
        </p:txBody>
      </p:sp>
      <p:sp>
        <p:nvSpPr>
          <p:cNvPr id="5" name="Footer Placeholder 4"/>
          <p:cNvSpPr>
            <a:spLocks noGrp="1"/>
          </p:cNvSpPr>
          <p:nvPr>
            <p:ph type="ftr" sz="quarter" idx="3"/>
          </p:nvPr>
        </p:nvSpPr>
        <p:spPr>
          <a:xfrm>
            <a:off x="2764640"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{Saltworks: "application security“</a:t>
            </a:r>
            <a:br>
              <a:rPr lang="en-US"/>
            </a:br>
            <a:r>
              <a:rPr lang="en-US"/>
              <a:t>URL: "SaltworksSecurity.com"}</a:t>
            </a:r>
            <a:endParaRPr lang="en-US" sz="1200" dirty="0">
              <a:solidFill>
                <a:schemeClr val="bg2">
                  <a:shade val="50000"/>
                </a:schemeClr>
              </a:solidFill>
            </a:endParaRPr>
          </a:p>
        </p:txBody>
      </p:sp>
      <p:sp>
        <p:nvSpPr>
          <p:cNvPr id="6" name="Slide Number Placeholder 5"/>
          <p:cNvSpPr>
            <a:spLocks noGrp="1"/>
          </p:cNvSpPr>
          <p:nvPr>
            <p:ph type="sldNum" sz="quarter" idx="4"/>
          </p:nvPr>
        </p:nvSpPr>
        <p:spPr>
          <a:xfrm>
            <a:off x="7425345" y="6459786"/>
            <a:ext cx="984019" cy="365125"/>
          </a:xfrm>
          <a:prstGeom prst="rect">
            <a:avLst/>
          </a:prstGeom>
        </p:spPr>
        <p:txBody>
          <a:bodyPr vert="horz" lIns="91440" tIns="45720" rIns="91440" bIns="45720" rtlCol="0" anchor="ctr"/>
          <a:lstStyle>
            <a:lvl1pPr algn="r">
              <a:defRPr sz="788">
                <a:solidFill>
                  <a:srgbClr val="FFFFFF"/>
                </a:solidFill>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5815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sldNum="0"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6.xml"/><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7.xml"/><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8.xml"/><Relationship Id="rId1" Type="http://schemas.openxmlformats.org/officeDocument/2006/relationships/slideLayout" Target="../slideLayouts/slideLayout29.xml"/></Relationships>
</file>

<file path=ppt/slides/_rels/slide1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9.xml"/><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1.xml"/><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2.xml"/><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3.xml"/><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4.xml"/><Relationship Id="rId1" Type="http://schemas.openxmlformats.org/officeDocument/2006/relationships/slideLayout" Target="../slideLayouts/slideLayout23.xml"/></Relationships>
</file>

<file path=ppt/slides/_rels/slide1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5.xml"/><Relationship Id="rId1" Type="http://schemas.openxmlformats.org/officeDocument/2006/relationships/slideLayout" Target="../slideLayouts/slideLayout23.xml"/></Relationships>
</file>

<file path=ppt/slides/_rels/slide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6.xml"/><Relationship Id="rId1" Type="http://schemas.openxmlformats.org/officeDocument/2006/relationships/slideLayout" Target="../slideLayouts/slideLayout23.xml"/></Relationships>
</file>

<file path=ppt/slides/_rels/slide16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57.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8.xml"/><Relationship Id="rId1" Type="http://schemas.openxmlformats.org/officeDocument/2006/relationships/slideLayout" Target="../slideLayouts/slideLayout29.xml"/><Relationship Id="rId5" Type="http://schemas.openxmlformats.org/officeDocument/2006/relationships/image" Target="../media/image14.svg"/><Relationship Id="rId4" Type="http://schemas.openxmlformats.org/officeDocument/2006/relationships/image" Target="../media/image13.png"/></Relationships>
</file>

<file path=ppt/slides/_rels/slide1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9.xml"/><Relationship Id="rId1" Type="http://schemas.openxmlformats.org/officeDocument/2006/relationships/slideLayout" Target="../slideLayouts/slideLayout29.xml"/><Relationship Id="rId5" Type="http://schemas.openxmlformats.org/officeDocument/2006/relationships/image" Target="../media/image18.svg"/><Relationship Id="rId4" Type="http://schemas.openxmlformats.org/officeDocument/2006/relationships/image" Target="../media/image17.png"/></Relationships>
</file>

<file path=ppt/slides/_rels/slide1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29.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s://www.owasp.org/index.php/OWASP_SAMM_Proj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8609" y="4646387"/>
            <a:ext cx="7063740" cy="805565"/>
          </a:xfrm>
        </p:spPr>
        <p:txBody>
          <a:bodyPr/>
          <a:lstStyle/>
          <a:p>
            <a:r>
              <a:rPr lang="en-US" dirty="0">
                <a:solidFill>
                  <a:schemeClr val="bg1"/>
                </a:solidFill>
                <a:latin typeface="Arial" charset="0"/>
                <a:ea typeface="Arial" charset="0"/>
                <a:cs typeface="Arial" charset="0"/>
              </a:rPr>
              <a:t>Damien Suggs</a:t>
            </a:r>
          </a:p>
        </p:txBody>
      </p:sp>
      <p:sp>
        <p:nvSpPr>
          <p:cNvPr id="3" name="Text Placeholder 2"/>
          <p:cNvSpPr>
            <a:spLocks noGrp="1"/>
          </p:cNvSpPr>
          <p:nvPr>
            <p:ph type="subTitle" idx="1"/>
          </p:nvPr>
        </p:nvSpPr>
        <p:spPr>
          <a:xfrm>
            <a:off x="938609" y="5599902"/>
            <a:ext cx="7784058" cy="699492"/>
          </a:xfrm>
        </p:spPr>
        <p:txBody>
          <a:bodyPr/>
          <a:lstStyle/>
          <a:p>
            <a:r>
              <a:rPr lang="en-US" sz="3000" dirty="0" err="1">
                <a:solidFill>
                  <a:schemeClr val="bg2">
                    <a:lumMod val="75000"/>
                  </a:schemeClr>
                </a:solidFill>
                <a:latin typeface="Arial" charset="0"/>
                <a:ea typeface="Arial" charset="0"/>
                <a:cs typeface="Arial" charset="0"/>
              </a:rPr>
              <a:t>www.saltworkssecurity.com</a:t>
            </a:r>
            <a:endParaRPr lang="en-US" sz="3000" dirty="0">
              <a:solidFill>
                <a:schemeClr val="bg2">
                  <a:lumMod val="75000"/>
                </a:schemeClr>
              </a:solidFill>
              <a:latin typeface="Arial" charset="0"/>
              <a:ea typeface="Arial" charset="0"/>
              <a:cs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86" y="1289754"/>
            <a:ext cx="3653060" cy="764901"/>
          </a:xfrm>
          <a:prstGeom prst="rect">
            <a:avLst/>
          </a:prstGeom>
        </p:spPr>
      </p:pic>
      <p:sp>
        <p:nvSpPr>
          <p:cNvPr id="5" name="TextBox 4"/>
          <p:cNvSpPr txBox="1"/>
          <p:nvPr/>
        </p:nvSpPr>
        <p:spPr>
          <a:xfrm>
            <a:off x="938609" y="2363819"/>
            <a:ext cx="8006608" cy="1846659"/>
          </a:xfrm>
          <a:prstGeom prst="rect">
            <a:avLst/>
          </a:prstGeom>
          <a:noFill/>
        </p:spPr>
        <p:txBody>
          <a:bodyPr wrap="square" rtlCol="0">
            <a:spAutoFit/>
          </a:bodyPr>
          <a:lstStyle/>
          <a:p>
            <a:pPr defTabSz="457200">
              <a:spcBef>
                <a:spcPct val="20000"/>
              </a:spcBef>
            </a:pPr>
            <a:r>
              <a:rPr lang="en-US" sz="3200" dirty="0">
                <a:solidFill>
                  <a:schemeClr val="bg1"/>
                </a:solidFill>
                <a:latin typeface="Arial"/>
                <a:cs typeface="Arial"/>
              </a:rPr>
              <a:t>Starting (</a:t>
            </a:r>
            <a:r>
              <a:rPr lang="en-US" sz="3200">
                <a:solidFill>
                  <a:schemeClr val="bg1"/>
                </a:solidFill>
                <a:latin typeface="Arial"/>
                <a:cs typeface="Arial"/>
              </a:rPr>
              <a:t>or Enhancing) an </a:t>
            </a:r>
            <a:r>
              <a:rPr lang="en-US" sz="3200" dirty="0">
                <a:solidFill>
                  <a:schemeClr val="bg1"/>
                </a:solidFill>
                <a:latin typeface="Arial"/>
                <a:cs typeface="Arial"/>
              </a:rPr>
              <a:t>AppSec Program with OpenSAMM:  Metro-Atlanta ISSA Chapter</a:t>
            </a:r>
            <a:endParaRPr lang="en-US" sz="3200" b="1" dirty="0">
              <a:solidFill>
                <a:schemeClr val="bg1"/>
              </a:solidFill>
              <a:latin typeface="Arial"/>
              <a:cs typeface="Arial"/>
            </a:endParaRPr>
          </a:p>
          <a:p>
            <a:endParaRPr lang="en-US" dirty="0"/>
          </a:p>
        </p:txBody>
      </p:sp>
    </p:spTree>
    <p:extLst>
      <p:ext uri="{BB962C8B-B14F-4D97-AF65-F5344CB8AC3E}">
        <p14:creationId xmlns:p14="http://schemas.microsoft.com/office/powerpoint/2010/main" val="18070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fontScale="90000"/>
          </a:bodyPr>
          <a:lstStyle/>
          <a:p>
            <a:r>
              <a:rPr lang="en-US" sz="3000" b="1" dirty="0">
                <a:solidFill>
                  <a:srgbClr val="00B050"/>
                </a:solidFill>
                <a:latin typeface="Arial" charset="0"/>
                <a:ea typeface="Arial" charset="0"/>
                <a:cs typeface="Arial" charset="0"/>
              </a:rPr>
              <a:t>What is OWASP?</a:t>
            </a:r>
          </a:p>
        </p:txBody>
      </p:sp>
      <p:sp>
        <p:nvSpPr>
          <p:cNvPr id="3" name="Text Placeholder 2"/>
          <p:cNvSpPr>
            <a:spLocks noGrp="1"/>
          </p:cNvSpPr>
          <p:nvPr>
            <p:ph type="body" sz="quarter" idx="4294967295"/>
          </p:nvPr>
        </p:nvSpPr>
        <p:spPr>
          <a:xfrm>
            <a:off x="946404" y="1177215"/>
            <a:ext cx="7256692" cy="4706750"/>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440"/>
              </a:lnSpc>
            </a:pPr>
            <a:r>
              <a:rPr lang="en-US" sz="2000" dirty="0"/>
              <a:t>OWASP (Open Web Application Security Program):  An open community dedicated to enabling organizations to conceive, develop, acquire, operate, and maintain applications that can be trusted. </a:t>
            </a:r>
          </a:p>
          <a:p>
            <a:pPr>
              <a:lnSpc>
                <a:spcPts val="2440"/>
              </a:lnSpc>
            </a:pPr>
            <a:r>
              <a:rPr lang="en-US" sz="2000" dirty="0"/>
              <a:t>Mission Statement:  make software security visible, so that individuals and organizations are able to make informed decisions. OWASP is in a unique position to provide impartial, practical information about AppSec to individuals, corporations, universities, government agencies, and other organizations worldwide. Operating as a community of like-minded professionals, OWASP issues software tools and knowledge-based documentation on application security.</a:t>
            </a:r>
          </a:p>
          <a:p>
            <a:pPr lvl="1">
              <a:lnSpc>
                <a:spcPts val="2040"/>
              </a:lnSpc>
            </a:pPr>
            <a:endParaRPr lang="en-US" sz="1300" dirty="0"/>
          </a:p>
          <a:p>
            <a:pPr lvl="1">
              <a:lnSpc>
                <a:spcPts val="2040"/>
              </a:lnSpc>
            </a:pPr>
            <a:endParaRPr lang="en-US" sz="1200" dirty="0"/>
          </a:p>
        </p:txBody>
      </p:sp>
    </p:spTree>
    <p:extLst>
      <p:ext uri="{BB962C8B-B14F-4D97-AF65-F5344CB8AC3E}">
        <p14:creationId xmlns:p14="http://schemas.microsoft.com/office/powerpoint/2010/main" val="148107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DR2-B: Design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700" b="1" dirty="0"/>
              <a:t>Question 43:  </a:t>
            </a:r>
            <a:r>
              <a:rPr lang="en-US" sz="1700" dirty="0"/>
              <a:t>Are project stakeholders aware of how to obtain a formal secure design review?</a:t>
            </a:r>
          </a:p>
          <a:p>
            <a:pPr marL="0" indent="0">
              <a:lnSpc>
                <a:spcPct val="100000"/>
              </a:lnSpc>
              <a:buNone/>
            </a:pPr>
            <a:r>
              <a:rPr lang="en-US" sz="1700" b="1" dirty="0"/>
              <a:t>Guidance:</a:t>
            </a:r>
          </a:p>
          <a:p>
            <a:pPr>
              <a:lnSpc>
                <a:spcPct val="100000"/>
              </a:lnSpc>
            </a:pPr>
            <a:r>
              <a:rPr lang="en-US" sz="1700" dirty="0"/>
              <a:t>A process for requesting a formal design review is created and advertised to project stakeholders.</a:t>
            </a:r>
          </a:p>
          <a:p>
            <a:pPr>
              <a:lnSpc>
                <a:spcPct val="100000"/>
              </a:lnSpc>
            </a:pPr>
            <a:r>
              <a:rPr lang="en-US" sz="1700" dirty="0"/>
              <a:t>The design review process is centralized and requests are prioritized based on the organization's business risk profile.</a:t>
            </a:r>
          </a:p>
          <a:p>
            <a:pPr>
              <a:lnSpc>
                <a:spcPct val="100000"/>
              </a:lnSpc>
            </a:pPr>
            <a:r>
              <a:rPr lang="en-US" sz="1700" dirty="0"/>
              <a:t>Design reviews include verification of software's attack surface, security requirements, and security mechanisms within module interfaces.</a:t>
            </a:r>
          </a:p>
          <a:p>
            <a:pPr marL="0" indent="0">
              <a:lnSpc>
                <a:spcPct val="100000"/>
              </a:lnSpc>
              <a:buNone/>
            </a:pPr>
            <a:r>
              <a:rPr lang="en-US" sz="1700" b="1" dirty="0"/>
              <a:t>Possible Answers:</a:t>
            </a:r>
          </a:p>
          <a:p>
            <a:pPr>
              <a:lnSpc>
                <a:spcPct val="100000"/>
              </a:lnSpc>
            </a:pPr>
            <a:r>
              <a:rPr lang="en-US" sz="1700" dirty="0"/>
              <a:t>No</a:t>
            </a:r>
          </a:p>
          <a:p>
            <a:pPr>
              <a:lnSpc>
                <a:spcPct val="100000"/>
              </a:lnSpc>
            </a:pPr>
            <a:r>
              <a:rPr lang="en-US" sz="1700" dirty="0"/>
              <a:t>Yes, some of them are aware.</a:t>
            </a:r>
          </a:p>
          <a:p>
            <a:pPr>
              <a:lnSpc>
                <a:spcPct val="100000"/>
              </a:lnSpc>
            </a:pPr>
            <a:r>
              <a:rPr lang="en-US" sz="1700" dirty="0"/>
              <a:t>Yes, approximately half of them are aware.</a:t>
            </a:r>
          </a:p>
          <a:p>
            <a:pPr>
              <a:lnSpc>
                <a:spcPct val="100000"/>
              </a:lnSpc>
            </a:pPr>
            <a:r>
              <a:rPr lang="en-US" sz="1700" dirty="0"/>
              <a:t>Yes, most of them are aware.</a:t>
            </a:r>
          </a:p>
        </p:txBody>
      </p:sp>
    </p:spTree>
    <p:extLst>
      <p:ext uri="{BB962C8B-B14F-4D97-AF65-F5344CB8AC3E}">
        <p14:creationId xmlns:p14="http://schemas.microsoft.com/office/powerpoint/2010/main" val="213125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Design Review:  DR3 - Require assessments and validate artifacts to develop detailed understanding of protection mechanisms.</a:t>
            </a:r>
            <a:br>
              <a:rPr lang="en-US" sz="2000" b="1" dirty="0">
                <a:solidFill>
                  <a:srgbClr val="00B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Develop data-flow diagrams for sensitive resources</a:t>
            </a:r>
          </a:p>
          <a:p>
            <a:pPr marL="457200" indent="-457200">
              <a:lnSpc>
                <a:spcPts val="1800"/>
              </a:lnSpc>
              <a:buFont typeface="+mj-lt"/>
              <a:buAutoNum type="alphaUcPeriod"/>
            </a:pPr>
            <a:r>
              <a:rPr lang="en-US" sz="2000" dirty="0"/>
              <a:t>Establish release gates for design review</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Granular view of weak points in a system design to encourage better compartmentalization</a:t>
            </a:r>
          </a:p>
          <a:p>
            <a:pPr marL="457200" indent="-457200">
              <a:lnSpc>
                <a:spcPts val="1800"/>
              </a:lnSpc>
              <a:buFont typeface="+mj-lt"/>
              <a:buAutoNum type="arabicPeriod"/>
            </a:pPr>
            <a:r>
              <a:rPr lang="en-US" sz="2000" dirty="0"/>
              <a:t>Organization-level awareness of project standing against baseline security expectations for architecture</a:t>
            </a:r>
          </a:p>
          <a:p>
            <a:pPr marL="457200" indent="-457200">
              <a:lnSpc>
                <a:spcPts val="1800"/>
              </a:lnSpc>
              <a:buFont typeface="+mj-lt"/>
              <a:buAutoNum type="arabicPeriod"/>
            </a:pPr>
            <a:r>
              <a:rPr lang="en-US" sz="2000" dirty="0"/>
              <a:t>Comparisons between projects for efficiency and progress toward mitigating known flaws</a:t>
            </a:r>
          </a:p>
          <a:p>
            <a:endParaRPr lang="en-US" sz="2000" dirty="0"/>
          </a:p>
          <a:p>
            <a:endParaRPr lang="en-US" sz="2000" dirty="0"/>
          </a:p>
          <a:p>
            <a:pPr lvl="1"/>
            <a:endParaRPr lang="en-US" sz="2000" dirty="0"/>
          </a:p>
        </p:txBody>
      </p:sp>
    </p:spTree>
    <p:extLst>
      <p:ext uri="{BB962C8B-B14F-4D97-AF65-F5344CB8AC3E}">
        <p14:creationId xmlns:p14="http://schemas.microsoft.com/office/powerpoint/2010/main" val="32843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DR3-A: Design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700" b="1" dirty="0"/>
              <a:t>Question 44:  </a:t>
            </a:r>
            <a:r>
              <a:rPr lang="en-US" sz="1700" dirty="0"/>
              <a:t>Does the secure design review process incorporate detailed data-level analysis?</a:t>
            </a:r>
          </a:p>
          <a:p>
            <a:pPr marL="0" indent="0">
              <a:lnSpc>
                <a:spcPct val="100000"/>
              </a:lnSpc>
              <a:buNone/>
            </a:pPr>
            <a:r>
              <a:rPr lang="en-US" sz="1700" b="1" dirty="0"/>
              <a:t>Guidance:</a:t>
            </a:r>
          </a:p>
          <a:p>
            <a:pPr>
              <a:lnSpc>
                <a:spcPct val="100000"/>
              </a:lnSpc>
            </a:pPr>
            <a:r>
              <a:rPr lang="en-US" sz="1700" dirty="0"/>
              <a:t>Project teams identify details on system behavior around high-risk functionality (such as CRUD of sensitive data).</a:t>
            </a:r>
          </a:p>
          <a:p>
            <a:pPr>
              <a:lnSpc>
                <a:spcPct val="100000"/>
              </a:lnSpc>
            </a:pPr>
            <a:r>
              <a:rPr lang="en-US" sz="1700" dirty="0"/>
              <a:t>Project teams document relevant software modules, data sources, actors, and messages that flow between data sources or business functions.</a:t>
            </a:r>
          </a:p>
          <a:p>
            <a:pPr>
              <a:lnSpc>
                <a:spcPct val="100000"/>
              </a:lnSpc>
            </a:pPr>
            <a:r>
              <a:rPr lang="en-US" sz="1700" dirty="0"/>
              <a:t>Utilizing the data flow diagram, project teams identify software modules that handle data or functionality with differing sensitivity levels.</a:t>
            </a:r>
          </a:p>
          <a:p>
            <a:pPr marL="0" indent="0">
              <a:lnSpc>
                <a:spcPct val="100000"/>
              </a:lnSpc>
              <a:buNone/>
            </a:pPr>
            <a:r>
              <a:rPr lang="en-US" sz="1700" b="1" dirty="0"/>
              <a:t>Possible Answers:</a:t>
            </a:r>
          </a:p>
          <a:p>
            <a:pPr>
              <a:lnSpc>
                <a:spcPct val="100000"/>
              </a:lnSpc>
            </a:pPr>
            <a:r>
              <a:rPr lang="en-US" sz="1700" dirty="0"/>
              <a:t>No</a:t>
            </a:r>
          </a:p>
          <a:p>
            <a:pPr>
              <a:lnSpc>
                <a:spcPct val="100000"/>
              </a:lnSpc>
            </a:pPr>
            <a:r>
              <a:rPr lang="en-US" sz="1700" dirty="0"/>
              <a:t>Yes, a small percentage do.</a:t>
            </a:r>
          </a:p>
          <a:p>
            <a:pPr>
              <a:lnSpc>
                <a:spcPct val="100000"/>
              </a:lnSpc>
            </a:pPr>
            <a:r>
              <a:rPr lang="en-US" sz="1700" dirty="0"/>
              <a:t>Yes, at least half of them do.</a:t>
            </a:r>
          </a:p>
          <a:p>
            <a:pPr>
              <a:lnSpc>
                <a:spcPct val="100000"/>
              </a:lnSpc>
            </a:pPr>
            <a:r>
              <a:rPr lang="en-US" sz="1700" dirty="0"/>
              <a:t>Yes, the majority of them do.</a:t>
            </a:r>
          </a:p>
        </p:txBody>
      </p:sp>
    </p:spTree>
    <p:extLst>
      <p:ext uri="{BB962C8B-B14F-4D97-AF65-F5344CB8AC3E}">
        <p14:creationId xmlns:p14="http://schemas.microsoft.com/office/powerpoint/2010/main" val="210481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DR3-B: Design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400" b="1" dirty="0"/>
              <a:t>Question 45:  </a:t>
            </a:r>
            <a:r>
              <a:rPr lang="en-US" sz="1400" dirty="0"/>
              <a:t>Does a minimum-security baseline exist for secure design review results?</a:t>
            </a:r>
          </a:p>
          <a:p>
            <a:pPr marL="0" indent="0">
              <a:lnSpc>
                <a:spcPct val="100000"/>
              </a:lnSpc>
              <a:buNone/>
            </a:pPr>
            <a:r>
              <a:rPr lang="en-US" sz="1400" b="1" dirty="0"/>
              <a:t>Guidance:</a:t>
            </a:r>
          </a:p>
          <a:p>
            <a:pPr>
              <a:lnSpc>
                <a:spcPct val="100000"/>
              </a:lnSpc>
            </a:pPr>
            <a:r>
              <a:rPr lang="en-US" sz="1400" dirty="0"/>
              <a:t>A consistent design review program has been established.</a:t>
            </a:r>
          </a:p>
          <a:p>
            <a:pPr>
              <a:lnSpc>
                <a:spcPct val="100000"/>
              </a:lnSpc>
            </a:pPr>
            <a:r>
              <a:rPr lang="en-US" sz="1400" dirty="0"/>
              <a:t>A criteria is created to determine whether a project passes the design review process (for example no high-risk findings).</a:t>
            </a:r>
          </a:p>
          <a:p>
            <a:pPr>
              <a:lnSpc>
                <a:spcPct val="100000"/>
              </a:lnSpc>
            </a:pPr>
            <a:r>
              <a:rPr lang="en-US" sz="1400" dirty="0"/>
              <a:t>Release gates are used within the development process to ensure projects cannot advance to the next step until the project successfully completes a design review.</a:t>
            </a:r>
          </a:p>
          <a:p>
            <a:pPr>
              <a:lnSpc>
                <a:spcPct val="100000"/>
              </a:lnSpc>
            </a:pPr>
            <a:r>
              <a:rPr lang="en-US" sz="1400" dirty="0"/>
              <a:t>A process is established for handling design review results in legacy projects, including a requirement to establish a time frame for successfully completing the design review process.</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teams write/run their own</a:t>
            </a:r>
          </a:p>
          <a:p>
            <a:pPr>
              <a:lnSpc>
                <a:spcPct val="100000"/>
              </a:lnSpc>
            </a:pPr>
            <a:r>
              <a:rPr lang="en-US" sz="1400" dirty="0"/>
              <a:t>Yes, there is a standard set.</a:t>
            </a:r>
          </a:p>
          <a:p>
            <a:pPr>
              <a:lnSpc>
                <a:spcPct val="100000"/>
              </a:lnSpc>
            </a:pPr>
            <a:r>
              <a:rPr lang="en-US" sz="1400" dirty="0"/>
              <a:t>Yes, the standard set and it is integrated.</a:t>
            </a:r>
          </a:p>
        </p:txBody>
      </p:sp>
    </p:spTree>
    <p:extLst>
      <p:ext uri="{BB962C8B-B14F-4D97-AF65-F5344CB8AC3E}">
        <p14:creationId xmlns:p14="http://schemas.microsoft.com/office/powerpoint/2010/main" val="6465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Implementation Review:  IR1 - Opportunistically find basic code-level vulnerabilities and other high-risk security issues.</a:t>
            </a:r>
            <a:br>
              <a:rPr lang="en-US" sz="2000" b="1" dirty="0">
                <a:solidFill>
                  <a:srgbClr val="00B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Create review checklists from known security requirements</a:t>
            </a:r>
          </a:p>
          <a:p>
            <a:pPr marL="457200" indent="-457200">
              <a:lnSpc>
                <a:spcPts val="1800"/>
              </a:lnSpc>
              <a:buFont typeface="+mj-lt"/>
              <a:buAutoNum type="alphaUcPeriod"/>
            </a:pPr>
            <a:r>
              <a:rPr lang="en-US" sz="2000" dirty="0"/>
              <a:t>Perform point-review of high-risk code</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Inspection for common configuration or code vulnerabilities that lead to likely discovery or attack</a:t>
            </a:r>
          </a:p>
          <a:p>
            <a:pPr marL="457200" indent="-457200">
              <a:lnSpc>
                <a:spcPts val="1800"/>
              </a:lnSpc>
              <a:buFont typeface="+mj-lt"/>
              <a:buAutoNum type="arabicPeriod"/>
            </a:pPr>
            <a:r>
              <a:rPr lang="en-US" sz="2000" dirty="0"/>
              <a:t>Lightweight review for coding errors that lead to severe security impact</a:t>
            </a:r>
          </a:p>
          <a:p>
            <a:pPr marL="457200" indent="-457200">
              <a:lnSpc>
                <a:spcPts val="1800"/>
              </a:lnSpc>
              <a:buFont typeface="+mj-lt"/>
              <a:buAutoNum type="arabicPeriod"/>
            </a:pPr>
            <a:r>
              <a:rPr lang="en-US" sz="2000" dirty="0"/>
              <a:t>Basic code-level due diligence for security assurance</a:t>
            </a:r>
          </a:p>
          <a:p>
            <a:endParaRPr lang="en-US" sz="2000" dirty="0"/>
          </a:p>
          <a:p>
            <a:pPr lvl="1"/>
            <a:endParaRPr lang="en-US" sz="2000" dirty="0"/>
          </a:p>
        </p:txBody>
      </p:sp>
    </p:spTree>
    <p:extLst>
      <p:ext uri="{BB962C8B-B14F-4D97-AF65-F5344CB8AC3E}">
        <p14:creationId xmlns:p14="http://schemas.microsoft.com/office/powerpoint/2010/main" val="35084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IR1-A: Implementation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46:  </a:t>
            </a:r>
            <a:r>
              <a:rPr lang="en-US" sz="2000" dirty="0"/>
              <a:t>Do project teams have review checklists based on common security related problems?</a:t>
            </a:r>
          </a:p>
          <a:p>
            <a:pPr marL="0" indent="0">
              <a:lnSpc>
                <a:spcPct val="100000"/>
              </a:lnSpc>
              <a:buNone/>
            </a:pPr>
            <a:r>
              <a:rPr lang="en-US" sz="2000" b="1" dirty="0"/>
              <a:t>Guidance:</a:t>
            </a:r>
          </a:p>
          <a:p>
            <a:pPr>
              <a:lnSpc>
                <a:spcPct val="100000"/>
              </a:lnSpc>
            </a:pPr>
            <a:r>
              <a:rPr lang="en-US" sz="2000" dirty="0"/>
              <a:t>The organization has derived a light-weight code review checklist based on previously identified security requirements.</a:t>
            </a:r>
          </a:p>
          <a:p>
            <a:pPr>
              <a:lnSpc>
                <a:spcPct val="100000"/>
              </a:lnSpc>
            </a:pPr>
            <a:r>
              <a:rPr lang="en-US" sz="2000" dirty="0"/>
              <a:t>Developers receive training regarding their role and the goals of the checklist.</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localized to business areas.</a:t>
            </a:r>
          </a:p>
          <a:p>
            <a:pPr>
              <a:lnSpc>
                <a:spcPct val="100000"/>
              </a:lnSpc>
            </a:pPr>
            <a:r>
              <a:rPr lang="en-US" sz="2000" dirty="0"/>
              <a:t>Yes, across the organization.</a:t>
            </a:r>
          </a:p>
          <a:p>
            <a:pPr>
              <a:lnSpc>
                <a:spcPct val="100000"/>
              </a:lnSpc>
            </a:pPr>
            <a:r>
              <a:rPr lang="en-US" sz="2000" dirty="0"/>
              <a:t>Yes, across the organization and required.</a:t>
            </a:r>
          </a:p>
        </p:txBody>
      </p:sp>
    </p:spTree>
    <p:extLst>
      <p:ext uri="{BB962C8B-B14F-4D97-AF65-F5344CB8AC3E}">
        <p14:creationId xmlns:p14="http://schemas.microsoft.com/office/powerpoint/2010/main" val="389755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IR1-B: Implementation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47:  </a:t>
            </a:r>
            <a:r>
              <a:rPr lang="en-US" sz="1600" dirty="0"/>
              <a:t>Does a minimum security baseline exist for secure design review results?</a:t>
            </a:r>
          </a:p>
          <a:p>
            <a:pPr marL="0" indent="0">
              <a:lnSpc>
                <a:spcPct val="100000"/>
              </a:lnSpc>
              <a:buNone/>
            </a:pPr>
            <a:r>
              <a:rPr lang="en-US" sz="1600" b="1" dirty="0"/>
              <a:t>Guidance:</a:t>
            </a:r>
          </a:p>
          <a:p>
            <a:pPr>
              <a:lnSpc>
                <a:spcPct val="100000"/>
              </a:lnSpc>
            </a:pPr>
            <a:r>
              <a:rPr lang="en-US" sz="1600" dirty="0"/>
              <a:t>High-risk software components are prioritized above other code during the review process.</a:t>
            </a:r>
          </a:p>
          <a:p>
            <a:pPr>
              <a:lnSpc>
                <a:spcPct val="100000"/>
              </a:lnSpc>
            </a:pPr>
            <a:r>
              <a:rPr lang="en-US" sz="1600" dirty="0"/>
              <a:t>Security auditors or code review tools are utilized to perform the checklist based code review.</a:t>
            </a:r>
          </a:p>
          <a:p>
            <a:pPr>
              <a:lnSpc>
                <a:spcPct val="100000"/>
              </a:lnSpc>
            </a:pPr>
            <a:r>
              <a:rPr lang="en-US" sz="1600" dirty="0"/>
              <a:t>Remediation of findings in high-risk components are prioritized appropriately.</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teams write/run their own</a:t>
            </a:r>
          </a:p>
          <a:p>
            <a:pPr>
              <a:lnSpc>
                <a:spcPct val="100000"/>
              </a:lnSpc>
            </a:pPr>
            <a:r>
              <a:rPr lang="en-US" sz="1600" dirty="0"/>
              <a:t>Yes, there is a standard set.</a:t>
            </a:r>
          </a:p>
          <a:p>
            <a:pPr>
              <a:lnSpc>
                <a:spcPct val="100000"/>
              </a:lnSpc>
            </a:pPr>
            <a:r>
              <a:rPr lang="en-US" sz="1600" dirty="0"/>
              <a:t>Yes, the standard set and it is integrated.</a:t>
            </a:r>
          </a:p>
        </p:txBody>
      </p:sp>
    </p:spTree>
    <p:extLst>
      <p:ext uri="{BB962C8B-B14F-4D97-AF65-F5344CB8AC3E}">
        <p14:creationId xmlns:p14="http://schemas.microsoft.com/office/powerpoint/2010/main" val="19420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Implementation Review:  IR2 - Make implementation review during development more accurate and efficient through automation.</a:t>
            </a:r>
            <a:br>
              <a:rPr lang="en-US" sz="2000" b="1" dirty="0">
                <a:solidFill>
                  <a:srgbClr val="00B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Utilize automated code analysis tools</a:t>
            </a:r>
          </a:p>
          <a:p>
            <a:pPr marL="457200" indent="-457200">
              <a:lnSpc>
                <a:spcPts val="1800"/>
              </a:lnSpc>
              <a:buFont typeface="+mj-lt"/>
              <a:buAutoNum type="alphaUcPeriod"/>
            </a:pPr>
            <a:r>
              <a:rPr lang="en-US" sz="2000" dirty="0"/>
              <a:t>Integrate code analysis into development process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Development enabled to consistently self-check for code level security vulnerabilities</a:t>
            </a:r>
          </a:p>
          <a:p>
            <a:pPr marL="457200" indent="-457200">
              <a:lnSpc>
                <a:spcPts val="1800"/>
              </a:lnSpc>
              <a:buFont typeface="+mj-lt"/>
              <a:buAutoNum type="arabicPeriod"/>
            </a:pPr>
            <a:r>
              <a:rPr lang="en-US" sz="2000" dirty="0"/>
              <a:t>Routine analysis results to compile historic data on per team secure coding habits</a:t>
            </a:r>
          </a:p>
          <a:p>
            <a:pPr marL="457200" indent="-457200">
              <a:lnSpc>
                <a:spcPts val="1800"/>
              </a:lnSpc>
              <a:buFont typeface="+mj-lt"/>
              <a:buAutoNum type="arabicPeriod"/>
            </a:pPr>
            <a:r>
              <a:rPr lang="en-US" sz="2000" dirty="0"/>
              <a:t>Stakeholders aware of unmitigated vulnerabilities to support better tradeoff analysis</a:t>
            </a:r>
          </a:p>
          <a:p>
            <a:endParaRPr lang="en-US" sz="2000" dirty="0"/>
          </a:p>
          <a:p>
            <a:pPr lvl="1"/>
            <a:endParaRPr lang="en-US" sz="2000" dirty="0"/>
          </a:p>
        </p:txBody>
      </p:sp>
    </p:spTree>
    <p:extLst>
      <p:ext uri="{BB962C8B-B14F-4D97-AF65-F5344CB8AC3E}">
        <p14:creationId xmlns:p14="http://schemas.microsoft.com/office/powerpoint/2010/main" val="11784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IR2-A: Implementation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48:  </a:t>
            </a:r>
            <a:r>
              <a:rPr lang="en-US" dirty="0"/>
              <a:t>Can project teams access automated code analysis tools to find security problems?</a:t>
            </a:r>
          </a:p>
          <a:p>
            <a:pPr marL="0" indent="0">
              <a:lnSpc>
                <a:spcPct val="100000"/>
              </a:lnSpc>
              <a:buNone/>
            </a:pPr>
            <a:r>
              <a:rPr lang="en-US" b="1" dirty="0"/>
              <a:t>Guidance:</a:t>
            </a:r>
          </a:p>
          <a:p>
            <a:pPr>
              <a:lnSpc>
                <a:spcPct val="100000"/>
              </a:lnSpc>
            </a:pPr>
            <a:r>
              <a:rPr lang="en-US" dirty="0"/>
              <a:t>The organization has reviewed open source, commercial, and other solution for performing automated code reviews and selected a solution that will best fit the organization.</a:t>
            </a:r>
          </a:p>
          <a:p>
            <a:pPr>
              <a:lnSpc>
                <a:spcPct val="100000"/>
              </a:lnSpc>
            </a:pPr>
            <a:r>
              <a:rPr lang="en-US" dirty="0"/>
              <a:t>Automated code analysis has been integrated within the development process (at code check-in for example).</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teams write/run their own</a:t>
            </a:r>
          </a:p>
          <a:p>
            <a:pPr>
              <a:lnSpc>
                <a:spcPct val="100000"/>
              </a:lnSpc>
            </a:pPr>
            <a:r>
              <a:rPr lang="en-US" dirty="0"/>
              <a:t>Yes, there is a standard set.</a:t>
            </a:r>
          </a:p>
          <a:p>
            <a:pPr>
              <a:lnSpc>
                <a:spcPct val="100000"/>
              </a:lnSpc>
            </a:pPr>
            <a:r>
              <a:rPr lang="en-US" dirty="0"/>
              <a:t>Yes, the standard set and it is integrated.</a:t>
            </a:r>
          </a:p>
        </p:txBody>
      </p:sp>
    </p:spTree>
    <p:extLst>
      <p:ext uri="{BB962C8B-B14F-4D97-AF65-F5344CB8AC3E}">
        <p14:creationId xmlns:p14="http://schemas.microsoft.com/office/powerpoint/2010/main" val="421590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IR2-B: Implementation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49:  </a:t>
            </a:r>
            <a:r>
              <a:rPr lang="en-US" sz="2000" dirty="0"/>
              <a:t>Do stakeholders consistently review results from code reviews?</a:t>
            </a:r>
          </a:p>
          <a:p>
            <a:pPr marL="0" indent="0">
              <a:lnSpc>
                <a:spcPct val="100000"/>
              </a:lnSpc>
              <a:buNone/>
            </a:pPr>
            <a:r>
              <a:rPr lang="en-US" sz="2000" b="1" dirty="0"/>
              <a:t>Guidance:</a:t>
            </a:r>
          </a:p>
          <a:p>
            <a:pPr>
              <a:lnSpc>
                <a:spcPct val="100000"/>
              </a:lnSpc>
            </a:pPr>
            <a:r>
              <a:rPr lang="en-US" sz="2000" dirty="0"/>
              <a:t>Project stakeholders review and accept any risks that they choose not to address.</a:t>
            </a:r>
          </a:p>
          <a:p>
            <a:pPr>
              <a:lnSpc>
                <a:spcPct val="100000"/>
              </a:lnSpc>
            </a:pPr>
            <a:r>
              <a:rPr lang="en-US" sz="2000" dirty="0"/>
              <a:t>Project stakeholders have created a plan for addressing findings in legacy code.</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a small percentage do.</a:t>
            </a:r>
          </a:p>
          <a:p>
            <a:pPr>
              <a:lnSpc>
                <a:spcPct val="100000"/>
              </a:lnSpc>
            </a:pPr>
            <a:r>
              <a:rPr lang="en-US" sz="2000" dirty="0"/>
              <a:t>Yes, at least half of them do.</a:t>
            </a:r>
          </a:p>
          <a:p>
            <a:pPr>
              <a:lnSpc>
                <a:spcPct val="100000"/>
              </a:lnSpc>
            </a:pPr>
            <a:r>
              <a:rPr lang="en-US" sz="2000" dirty="0"/>
              <a:t>Yes, the majority of them do.</a:t>
            </a:r>
          </a:p>
        </p:txBody>
      </p:sp>
    </p:spTree>
    <p:extLst>
      <p:ext uri="{BB962C8B-B14F-4D97-AF65-F5344CB8AC3E}">
        <p14:creationId xmlns:p14="http://schemas.microsoft.com/office/powerpoint/2010/main" val="178674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a:bodyPr>
          <a:lstStyle/>
          <a:p>
            <a:r>
              <a:rPr lang="en-US" sz="2400" b="1" dirty="0">
                <a:solidFill>
                  <a:srgbClr val="00B050"/>
                </a:solidFill>
                <a:latin typeface="Arial" charset="0"/>
                <a:ea typeface="Arial" charset="0"/>
                <a:cs typeface="Arial" charset="0"/>
              </a:rPr>
              <a:t>OWASP Flagship Projects – Tool Projects</a:t>
            </a:r>
          </a:p>
        </p:txBody>
      </p:sp>
      <p:sp>
        <p:nvSpPr>
          <p:cNvPr id="3" name="Text Placeholder 2"/>
          <p:cNvSpPr>
            <a:spLocks noGrp="1"/>
          </p:cNvSpPr>
          <p:nvPr>
            <p:ph type="body" sz="quarter" idx="4294967295"/>
          </p:nvPr>
        </p:nvSpPr>
        <p:spPr>
          <a:xfrm>
            <a:off x="946404" y="1177215"/>
            <a:ext cx="6446520" cy="4759759"/>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pPr>
            <a:r>
              <a:rPr lang="en-US" dirty="0"/>
              <a:t>OWASP Zed Attack Proxy (ZAP): Automatically finds security vulnerabilities in your web applications while you are developing and testing your applications</a:t>
            </a:r>
          </a:p>
          <a:p>
            <a:pPr>
              <a:lnSpc>
                <a:spcPts val="2040"/>
              </a:lnSpc>
            </a:pPr>
            <a:r>
              <a:rPr lang="en-US" dirty="0"/>
              <a:t>OWASP Web Testing Environment (WTE): A collection of easy-to-use application security tools and documentation available in multiple formats</a:t>
            </a:r>
          </a:p>
          <a:p>
            <a:pPr>
              <a:lnSpc>
                <a:spcPts val="2040"/>
              </a:lnSpc>
            </a:pPr>
            <a:r>
              <a:rPr lang="en-US" dirty="0"/>
              <a:t>OWASP OWTF: Pen testing tool to more efficiently find, verify and combine vulnerabilities in short timeframes</a:t>
            </a:r>
          </a:p>
          <a:p>
            <a:pPr>
              <a:lnSpc>
                <a:spcPts val="2040"/>
              </a:lnSpc>
            </a:pPr>
            <a:r>
              <a:rPr lang="en-US" dirty="0"/>
              <a:t>OWASP Dependency Check:   A utility that identifies project dependencies and checks if there are any known, publicly disclosed, vulnerabilities</a:t>
            </a:r>
          </a:p>
          <a:p>
            <a:pPr>
              <a:lnSpc>
                <a:spcPts val="2040"/>
              </a:lnSpc>
            </a:pPr>
            <a:r>
              <a:rPr lang="en-US" dirty="0"/>
              <a:t>OWASP Juice Shop: An intentionally insecure </a:t>
            </a:r>
            <a:r>
              <a:rPr lang="en-US" dirty="0" err="1"/>
              <a:t>webapp</a:t>
            </a:r>
            <a:r>
              <a:rPr lang="en-US" dirty="0"/>
              <a:t> for security trainings written entirely in JavaScript which encompasses the entire OWASP Top Ten and other severe security flaws</a:t>
            </a:r>
          </a:p>
          <a:p>
            <a:pPr lvl="1">
              <a:lnSpc>
                <a:spcPts val="2040"/>
              </a:lnSpc>
            </a:pPr>
            <a:endParaRPr lang="en-US" sz="1300" dirty="0"/>
          </a:p>
          <a:p>
            <a:pPr lvl="1">
              <a:lnSpc>
                <a:spcPts val="2040"/>
              </a:lnSpc>
            </a:pPr>
            <a:endParaRPr lang="en-US" sz="1200" dirty="0"/>
          </a:p>
        </p:txBody>
      </p:sp>
    </p:spTree>
    <p:extLst>
      <p:ext uri="{BB962C8B-B14F-4D97-AF65-F5344CB8AC3E}">
        <p14:creationId xmlns:p14="http://schemas.microsoft.com/office/powerpoint/2010/main" val="28892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Implementation Review:  IR3 - Mandate comprehensive code review process to discover language-level and application-specific risks.</a:t>
            </a:r>
            <a:br>
              <a:rPr lang="en-US" sz="2000" b="1" dirty="0">
                <a:solidFill>
                  <a:srgbClr val="00B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Customize code analysis for application-specific concerns</a:t>
            </a:r>
          </a:p>
          <a:p>
            <a:pPr marL="457200" indent="-457200">
              <a:lnSpc>
                <a:spcPts val="1800"/>
              </a:lnSpc>
              <a:buFont typeface="+mj-lt"/>
              <a:buAutoNum type="alphaUcPeriod"/>
            </a:pPr>
            <a:r>
              <a:rPr lang="en-US" sz="2000" dirty="0"/>
              <a:t>Establish release gates for implementation review</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Increased confidence in accuracy and applicability of code analysis results</a:t>
            </a:r>
          </a:p>
          <a:p>
            <a:pPr marL="457200" indent="-457200">
              <a:lnSpc>
                <a:spcPts val="1800"/>
              </a:lnSpc>
              <a:buFont typeface="+mj-lt"/>
              <a:buAutoNum type="arabicPeriod"/>
            </a:pPr>
            <a:r>
              <a:rPr lang="en-US" sz="2000" dirty="0"/>
              <a:t>Organization-wide baseline for secure coding expectations</a:t>
            </a:r>
          </a:p>
          <a:p>
            <a:pPr marL="457200" indent="-457200">
              <a:lnSpc>
                <a:spcPts val="1800"/>
              </a:lnSpc>
              <a:buFont typeface="+mj-lt"/>
              <a:buAutoNum type="arabicPeriod"/>
            </a:pPr>
            <a:r>
              <a:rPr lang="en-US" sz="2000" dirty="0"/>
              <a:t>Project teams with an objective goal for judging code-level security</a:t>
            </a:r>
          </a:p>
          <a:p>
            <a:endParaRPr lang="en-US" sz="2000" dirty="0"/>
          </a:p>
          <a:p>
            <a:pPr lvl="1"/>
            <a:endParaRPr lang="en-US" sz="2000" dirty="0"/>
          </a:p>
        </p:txBody>
      </p:sp>
    </p:spTree>
    <p:extLst>
      <p:ext uri="{BB962C8B-B14F-4D97-AF65-F5344CB8AC3E}">
        <p14:creationId xmlns:p14="http://schemas.microsoft.com/office/powerpoint/2010/main" val="231076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IR3-A: Implementation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200" b="1" dirty="0"/>
              <a:t>Question 50:  </a:t>
            </a:r>
            <a:r>
              <a:rPr lang="en-US" sz="2200" dirty="0"/>
              <a:t>Do project teams utilize automation to check code against application-specific coding standards?</a:t>
            </a:r>
          </a:p>
          <a:p>
            <a:pPr marL="0" indent="0">
              <a:lnSpc>
                <a:spcPct val="100000"/>
              </a:lnSpc>
              <a:buNone/>
            </a:pPr>
            <a:r>
              <a:rPr lang="en-US" sz="2200" b="1" dirty="0"/>
              <a:t>Guidance:</a:t>
            </a:r>
          </a:p>
          <a:p>
            <a:pPr>
              <a:lnSpc>
                <a:spcPct val="100000"/>
              </a:lnSpc>
            </a:pPr>
            <a:r>
              <a:rPr lang="en-US" sz="2200" dirty="0"/>
              <a:t>Automated code review tools are customized to perform additional API checks, verify organization coding standards, etc. (including the addition of custom rules).</a:t>
            </a:r>
          </a:p>
          <a:p>
            <a:pPr marL="0" indent="0">
              <a:lnSpc>
                <a:spcPct val="100000"/>
              </a:lnSpc>
              <a:buNone/>
            </a:pPr>
            <a:r>
              <a:rPr lang="en-US" sz="2200" b="1" dirty="0"/>
              <a:t>Possible Answers:</a:t>
            </a:r>
          </a:p>
          <a:p>
            <a:pPr>
              <a:lnSpc>
                <a:spcPct val="100000"/>
              </a:lnSpc>
            </a:pPr>
            <a:r>
              <a:rPr lang="en-US" sz="2200" dirty="0"/>
              <a:t>No</a:t>
            </a:r>
          </a:p>
          <a:p>
            <a:pPr>
              <a:lnSpc>
                <a:spcPct val="100000"/>
              </a:lnSpc>
            </a:pPr>
            <a:r>
              <a:rPr lang="en-US" sz="2200" dirty="0"/>
              <a:t>Yes, localized to business areas.</a:t>
            </a:r>
          </a:p>
          <a:p>
            <a:pPr>
              <a:lnSpc>
                <a:spcPct val="100000"/>
              </a:lnSpc>
            </a:pPr>
            <a:r>
              <a:rPr lang="en-US" sz="2200" dirty="0"/>
              <a:t>Yes, across the organization.</a:t>
            </a:r>
          </a:p>
          <a:p>
            <a:pPr>
              <a:lnSpc>
                <a:spcPct val="100000"/>
              </a:lnSpc>
            </a:pPr>
            <a:r>
              <a:rPr lang="en-US" sz="2200" dirty="0"/>
              <a:t>Yes, across the organization and required.</a:t>
            </a:r>
          </a:p>
        </p:txBody>
      </p:sp>
    </p:spTree>
    <p:extLst>
      <p:ext uri="{BB962C8B-B14F-4D97-AF65-F5344CB8AC3E}">
        <p14:creationId xmlns:p14="http://schemas.microsoft.com/office/powerpoint/2010/main" val="28375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IR3-B: Implementation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51:  </a:t>
            </a:r>
            <a:r>
              <a:rPr lang="en-US" dirty="0"/>
              <a:t>Does a minimum security baseline exist for code review results?</a:t>
            </a:r>
          </a:p>
          <a:p>
            <a:pPr marL="0" indent="0">
              <a:lnSpc>
                <a:spcPct val="100000"/>
              </a:lnSpc>
              <a:buNone/>
            </a:pPr>
            <a:r>
              <a:rPr lang="en-US" b="1" dirty="0"/>
              <a:t>Guidance:</a:t>
            </a:r>
          </a:p>
          <a:p>
            <a:pPr>
              <a:lnSpc>
                <a:spcPct val="100000"/>
              </a:lnSpc>
            </a:pPr>
            <a:r>
              <a:rPr lang="en-US" dirty="0"/>
              <a:t>Each project contains a checkpoint in the development process that requires a specific level of code review results to be met before release.</a:t>
            </a:r>
          </a:p>
          <a:p>
            <a:pPr>
              <a:lnSpc>
                <a:spcPct val="100000"/>
              </a:lnSpc>
            </a:pPr>
            <a:r>
              <a:rPr lang="en-US" dirty="0"/>
              <a:t>The organization has established an exception process for legacy code, which requires a certain level of assurance to be met within a specific time period</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teams write/run their own</a:t>
            </a:r>
          </a:p>
          <a:p>
            <a:pPr>
              <a:lnSpc>
                <a:spcPct val="100000"/>
              </a:lnSpc>
            </a:pPr>
            <a:r>
              <a:rPr lang="en-US" dirty="0"/>
              <a:t>Yes, there is a standard set.</a:t>
            </a:r>
          </a:p>
          <a:p>
            <a:pPr>
              <a:lnSpc>
                <a:spcPct val="100000"/>
              </a:lnSpc>
            </a:pPr>
            <a:r>
              <a:rPr lang="en-US" dirty="0"/>
              <a:t>Yes, the standard set and it is integrated.</a:t>
            </a:r>
          </a:p>
        </p:txBody>
      </p:sp>
    </p:spTree>
    <p:extLst>
      <p:ext uri="{BB962C8B-B14F-4D97-AF65-F5344CB8AC3E}">
        <p14:creationId xmlns:p14="http://schemas.microsoft.com/office/powerpoint/2010/main" val="6712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Security Testing:  ST1 - Establish process to perform basic security tests based on implementation and software requirements.</a:t>
            </a:r>
            <a:br>
              <a:rPr lang="en-US" sz="2000" b="1" dirty="0">
                <a:solidFill>
                  <a:srgbClr val="00B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Derive test cases from known security requirements</a:t>
            </a:r>
          </a:p>
          <a:p>
            <a:pPr marL="457200" indent="-457200">
              <a:lnSpc>
                <a:spcPts val="1800"/>
              </a:lnSpc>
              <a:buFont typeface="+mj-lt"/>
              <a:buAutoNum type="alphaUcPeriod"/>
            </a:pPr>
            <a:r>
              <a:rPr lang="en-US" sz="2000" dirty="0"/>
              <a:t>Conduct penetration testing on software releases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Independent verification of expected security mechanisms surrounding critical business functions</a:t>
            </a:r>
          </a:p>
          <a:p>
            <a:pPr marL="457200" indent="-457200">
              <a:lnSpc>
                <a:spcPts val="1800"/>
              </a:lnSpc>
              <a:buFont typeface="+mj-lt"/>
              <a:buAutoNum type="arabicPeriod"/>
            </a:pPr>
            <a:r>
              <a:rPr lang="en-US" sz="2000" dirty="0"/>
              <a:t>High-level due diligence toward security testing</a:t>
            </a:r>
          </a:p>
          <a:p>
            <a:pPr marL="457200" indent="-457200">
              <a:lnSpc>
                <a:spcPts val="1800"/>
              </a:lnSpc>
              <a:buFont typeface="+mj-lt"/>
              <a:buAutoNum type="arabicPeriod"/>
            </a:pPr>
            <a:r>
              <a:rPr lang="en-US" sz="2000" dirty="0"/>
              <a:t>Ad hoc growth of a security test suite for each software project</a:t>
            </a:r>
          </a:p>
          <a:p>
            <a:endParaRPr lang="en-US" sz="2000" dirty="0"/>
          </a:p>
          <a:p>
            <a:pPr lvl="1"/>
            <a:endParaRPr lang="en-US" sz="2000" dirty="0"/>
          </a:p>
        </p:txBody>
      </p:sp>
    </p:spTree>
    <p:extLst>
      <p:ext uri="{BB962C8B-B14F-4D97-AF65-F5344CB8AC3E}">
        <p14:creationId xmlns:p14="http://schemas.microsoft.com/office/powerpoint/2010/main" val="160587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ST1-A: Security Testing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52:  </a:t>
            </a:r>
            <a:r>
              <a:rPr lang="en-US" sz="1600" dirty="0"/>
              <a:t>Do projects specify security testing based on defined security requirements?</a:t>
            </a:r>
          </a:p>
          <a:p>
            <a:pPr marL="0" indent="0">
              <a:lnSpc>
                <a:spcPct val="100000"/>
              </a:lnSpc>
              <a:buNone/>
            </a:pPr>
            <a:r>
              <a:rPr lang="en-US" sz="1600" b="1" dirty="0"/>
              <a:t>Guidance:</a:t>
            </a:r>
          </a:p>
          <a:p>
            <a:pPr>
              <a:lnSpc>
                <a:spcPct val="100000"/>
              </a:lnSpc>
            </a:pPr>
            <a:r>
              <a:rPr lang="en-US" sz="1600" dirty="0"/>
              <a:t>The organization has documented general test cases based on security requirements and common vulnerabilities.</a:t>
            </a:r>
          </a:p>
          <a:p>
            <a:pPr>
              <a:lnSpc>
                <a:spcPct val="100000"/>
              </a:lnSpc>
            </a:pPr>
            <a:r>
              <a:rPr lang="en-US" sz="1600" dirty="0"/>
              <a:t>Each project has documented test cases for security requirements specific to that project.</a:t>
            </a:r>
          </a:p>
          <a:p>
            <a:pPr>
              <a:lnSpc>
                <a:spcPct val="100000"/>
              </a:lnSpc>
            </a:pPr>
            <a:r>
              <a:rPr lang="en-US" sz="1600" dirty="0"/>
              <a:t>Staff ensures test cases are applicable, feasible, and can be executed by relevant development, security, and quality assurance staff.</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a small percentage are/do.</a:t>
            </a:r>
          </a:p>
          <a:p>
            <a:pPr>
              <a:lnSpc>
                <a:spcPct val="100000"/>
              </a:lnSpc>
            </a:pPr>
            <a:r>
              <a:rPr lang="en-US" sz="1600" dirty="0"/>
              <a:t>Yes, at least half of them are/do.</a:t>
            </a:r>
          </a:p>
          <a:p>
            <a:pPr>
              <a:lnSpc>
                <a:spcPct val="100000"/>
              </a:lnSpc>
            </a:pPr>
            <a:r>
              <a:rPr lang="en-US" sz="1600" dirty="0"/>
              <a:t>Yes, the majority of them are/do.</a:t>
            </a:r>
          </a:p>
        </p:txBody>
      </p:sp>
    </p:spTree>
    <p:extLst>
      <p:ext uri="{BB962C8B-B14F-4D97-AF65-F5344CB8AC3E}">
        <p14:creationId xmlns:p14="http://schemas.microsoft.com/office/powerpoint/2010/main" val="29416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ST1-B: Security Testing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53:  </a:t>
            </a:r>
            <a:r>
              <a:rPr lang="en-US" dirty="0"/>
              <a:t>Is penetration testing performed on high risk projects prior to release?</a:t>
            </a:r>
          </a:p>
          <a:p>
            <a:pPr marL="0" indent="0">
              <a:lnSpc>
                <a:spcPct val="100000"/>
              </a:lnSpc>
              <a:buNone/>
            </a:pPr>
            <a:r>
              <a:rPr lang="en-US" b="1" dirty="0"/>
              <a:t>Guidance:</a:t>
            </a:r>
          </a:p>
          <a:p>
            <a:pPr>
              <a:lnSpc>
                <a:spcPct val="100000"/>
              </a:lnSpc>
            </a:pPr>
            <a:r>
              <a:rPr lang="en-US" dirty="0"/>
              <a:t>Project teams engage security auditors to perform penetration testing.</a:t>
            </a:r>
          </a:p>
          <a:p>
            <a:pPr>
              <a:lnSpc>
                <a:spcPct val="100000"/>
              </a:lnSpc>
            </a:pPr>
            <a:r>
              <a:rPr lang="en-US" dirty="0"/>
              <a:t>Penetration testing covers security requirements and test cases at a minimum.</a:t>
            </a:r>
          </a:p>
          <a:p>
            <a:pPr>
              <a:lnSpc>
                <a:spcPct val="100000"/>
              </a:lnSpc>
            </a:pPr>
            <a:r>
              <a:rPr lang="en-US" dirty="0"/>
              <a:t>Penetration testing issues are resolved to an acceptable level of risk prior to release.</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a small percentage are/do.</a:t>
            </a:r>
          </a:p>
          <a:p>
            <a:pPr>
              <a:lnSpc>
                <a:spcPct val="100000"/>
              </a:lnSpc>
            </a:pPr>
            <a:r>
              <a:rPr lang="en-US" dirty="0"/>
              <a:t>Yes, at least half of them are/do.</a:t>
            </a:r>
          </a:p>
          <a:p>
            <a:pPr>
              <a:lnSpc>
                <a:spcPct val="100000"/>
              </a:lnSpc>
            </a:pPr>
            <a:r>
              <a:rPr lang="en-US" dirty="0"/>
              <a:t>Yes, the majority of them are/do.</a:t>
            </a:r>
          </a:p>
        </p:txBody>
      </p:sp>
    </p:spTree>
    <p:extLst>
      <p:ext uri="{BB962C8B-B14F-4D97-AF65-F5344CB8AC3E}">
        <p14:creationId xmlns:p14="http://schemas.microsoft.com/office/powerpoint/2010/main" val="7454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ST1-C: Security Testing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54:  </a:t>
            </a:r>
            <a:r>
              <a:rPr lang="en-US" sz="2000" dirty="0"/>
              <a:t>Are stakeholders aware of the security test status prior to release?</a:t>
            </a:r>
          </a:p>
          <a:p>
            <a:pPr marL="0" indent="0">
              <a:lnSpc>
                <a:spcPct val="100000"/>
              </a:lnSpc>
              <a:buNone/>
            </a:pPr>
            <a:r>
              <a:rPr lang="en-US" sz="2000" b="1" dirty="0"/>
              <a:t>Guidance:</a:t>
            </a:r>
          </a:p>
          <a:p>
            <a:pPr>
              <a:lnSpc>
                <a:spcPct val="100000"/>
              </a:lnSpc>
            </a:pPr>
            <a:r>
              <a:rPr lang="en-US" sz="2000" dirty="0"/>
              <a:t>Penetration testing issues are reviewed with project stakeholders.</a:t>
            </a:r>
          </a:p>
          <a:p>
            <a:pPr>
              <a:lnSpc>
                <a:spcPct val="100000"/>
              </a:lnSpc>
            </a:pPr>
            <a:r>
              <a:rPr lang="en-US" sz="2000" dirty="0"/>
              <a:t>Project stakeholders select issues to remediate prior to release.</a:t>
            </a:r>
          </a:p>
          <a:p>
            <a:pPr>
              <a:lnSpc>
                <a:spcPct val="100000"/>
              </a:lnSpc>
            </a:pPr>
            <a:r>
              <a:rPr lang="en-US" sz="2000" dirty="0"/>
              <a:t>Project stakeholders set a time line for addressing identified issues or accept outstanding risks.</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some of them are aware.</a:t>
            </a:r>
          </a:p>
          <a:p>
            <a:pPr>
              <a:lnSpc>
                <a:spcPct val="100000"/>
              </a:lnSpc>
            </a:pPr>
            <a:r>
              <a:rPr lang="en-US" sz="2000" dirty="0"/>
              <a:t>Yes, approximately half of them are aware.</a:t>
            </a:r>
          </a:p>
          <a:p>
            <a:pPr>
              <a:lnSpc>
                <a:spcPct val="100000"/>
              </a:lnSpc>
            </a:pPr>
            <a:r>
              <a:rPr lang="en-US" sz="2000" dirty="0"/>
              <a:t>Yes, most of them are aware.</a:t>
            </a:r>
          </a:p>
        </p:txBody>
      </p:sp>
    </p:spTree>
    <p:extLst>
      <p:ext uri="{BB962C8B-B14F-4D97-AF65-F5344CB8AC3E}">
        <p14:creationId xmlns:p14="http://schemas.microsoft.com/office/powerpoint/2010/main" val="184074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Security Testing:  ST2 - Make security testing during development completer and more efficient through automation.</a:t>
            </a:r>
            <a:br>
              <a:rPr lang="en-US" sz="2000" b="1" dirty="0">
                <a:solidFill>
                  <a:srgbClr val="00B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Utilize automated security testing tools</a:t>
            </a:r>
          </a:p>
          <a:p>
            <a:pPr marL="457200" indent="-457200">
              <a:lnSpc>
                <a:spcPts val="1800"/>
              </a:lnSpc>
              <a:buFont typeface="+mj-lt"/>
              <a:buAutoNum type="alphaUcPeriod"/>
            </a:pPr>
            <a:r>
              <a:rPr lang="en-US" sz="2000" dirty="0"/>
              <a:t>Integrate security testing into development process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Deeper and more consistent verification of software functionality for security</a:t>
            </a:r>
          </a:p>
          <a:p>
            <a:pPr marL="457200" indent="-457200">
              <a:lnSpc>
                <a:spcPts val="1800"/>
              </a:lnSpc>
              <a:buFont typeface="+mj-lt"/>
              <a:buAutoNum type="arabicPeriod"/>
            </a:pPr>
            <a:r>
              <a:rPr lang="en-US" sz="2000" dirty="0"/>
              <a:t>Development teams enabled to self-check and correct problems before release</a:t>
            </a:r>
          </a:p>
          <a:p>
            <a:pPr marL="457200" indent="-457200">
              <a:lnSpc>
                <a:spcPts val="1800"/>
              </a:lnSpc>
              <a:buFont typeface="+mj-lt"/>
              <a:buAutoNum type="arabicPeriod"/>
            </a:pPr>
            <a:r>
              <a:rPr lang="en-US" sz="2000" dirty="0"/>
              <a:t>Stakeholders better aware of open vulnerabilities when making risk acceptance decisions</a:t>
            </a:r>
          </a:p>
          <a:p>
            <a:endParaRPr lang="en-US" sz="2000" dirty="0"/>
          </a:p>
          <a:p>
            <a:pPr lvl="1"/>
            <a:endParaRPr lang="en-US" sz="2000" dirty="0"/>
          </a:p>
        </p:txBody>
      </p:sp>
    </p:spTree>
    <p:extLst>
      <p:ext uri="{BB962C8B-B14F-4D97-AF65-F5344CB8AC3E}">
        <p14:creationId xmlns:p14="http://schemas.microsoft.com/office/powerpoint/2010/main" val="89194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ST2-A: Security Testing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55:  </a:t>
            </a:r>
            <a:r>
              <a:rPr lang="en-US" dirty="0"/>
              <a:t>Do projects use automation to evaluate security test cases?</a:t>
            </a:r>
          </a:p>
          <a:p>
            <a:pPr marL="0" indent="0">
              <a:lnSpc>
                <a:spcPct val="100000"/>
              </a:lnSpc>
              <a:buNone/>
            </a:pPr>
            <a:r>
              <a:rPr lang="en-US" b="1" dirty="0"/>
              <a:t>Guidance:</a:t>
            </a:r>
          </a:p>
          <a:p>
            <a:pPr>
              <a:lnSpc>
                <a:spcPct val="100000"/>
              </a:lnSpc>
            </a:pPr>
            <a:r>
              <a:rPr lang="en-US" dirty="0"/>
              <a:t>The organization has reviewed open source, commercial, and other solution for performing automated security testing and selected a solution that will best fit the organization.</a:t>
            </a:r>
          </a:p>
          <a:p>
            <a:pPr>
              <a:lnSpc>
                <a:spcPct val="100000"/>
              </a:lnSpc>
            </a:pPr>
            <a:r>
              <a:rPr lang="en-US" dirty="0"/>
              <a:t>Automated security testing has been integrated within the development process.</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a small percentage do.</a:t>
            </a:r>
          </a:p>
          <a:p>
            <a:pPr>
              <a:lnSpc>
                <a:spcPct val="100000"/>
              </a:lnSpc>
            </a:pPr>
            <a:r>
              <a:rPr lang="en-US" dirty="0"/>
              <a:t>Yes, at least half of them do.</a:t>
            </a:r>
          </a:p>
          <a:p>
            <a:pPr>
              <a:lnSpc>
                <a:spcPct val="100000"/>
              </a:lnSpc>
            </a:pPr>
            <a:r>
              <a:rPr lang="en-US" dirty="0"/>
              <a:t>Yes, the majority of them do.</a:t>
            </a:r>
          </a:p>
        </p:txBody>
      </p:sp>
    </p:spTree>
    <p:extLst>
      <p:ext uri="{BB962C8B-B14F-4D97-AF65-F5344CB8AC3E}">
        <p14:creationId xmlns:p14="http://schemas.microsoft.com/office/powerpoint/2010/main" val="25976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ST2-B: Security Testing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56:  </a:t>
            </a:r>
            <a:r>
              <a:rPr lang="en-US" sz="2000" dirty="0"/>
              <a:t>Do projects follow a consistent process to evaluate and report on security tests to stakeholders?</a:t>
            </a:r>
          </a:p>
          <a:p>
            <a:pPr marL="0" indent="0">
              <a:lnSpc>
                <a:spcPct val="100000"/>
              </a:lnSpc>
              <a:buNone/>
            </a:pPr>
            <a:r>
              <a:rPr lang="en-US" sz="2000" b="1" dirty="0"/>
              <a:t>Guidance:</a:t>
            </a:r>
          </a:p>
          <a:p>
            <a:pPr>
              <a:lnSpc>
                <a:spcPct val="100000"/>
              </a:lnSpc>
            </a:pPr>
            <a:r>
              <a:rPr lang="en-US" sz="2000" dirty="0"/>
              <a:t>Automated security testing occurs across projects on a regular, scheduled basis.</a:t>
            </a:r>
          </a:p>
          <a:p>
            <a:pPr>
              <a:lnSpc>
                <a:spcPct val="100000"/>
              </a:lnSpc>
            </a:pPr>
            <a:r>
              <a:rPr lang="en-US" sz="2000" dirty="0"/>
              <a:t>A process has been created for reviewing security testing results with project stakeholders and remediating risk.</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a small percentage do.</a:t>
            </a:r>
          </a:p>
          <a:p>
            <a:pPr>
              <a:lnSpc>
                <a:spcPct val="100000"/>
              </a:lnSpc>
            </a:pPr>
            <a:r>
              <a:rPr lang="en-US" sz="2000" dirty="0"/>
              <a:t>Yes, at least half of them do.</a:t>
            </a:r>
          </a:p>
          <a:p>
            <a:pPr>
              <a:lnSpc>
                <a:spcPct val="100000"/>
              </a:lnSpc>
            </a:pPr>
            <a:r>
              <a:rPr lang="en-US" sz="2000" dirty="0"/>
              <a:t>Yes, the majority of them do.</a:t>
            </a:r>
          </a:p>
        </p:txBody>
      </p:sp>
    </p:spTree>
    <p:extLst>
      <p:ext uri="{BB962C8B-B14F-4D97-AF65-F5344CB8AC3E}">
        <p14:creationId xmlns:p14="http://schemas.microsoft.com/office/powerpoint/2010/main" val="392081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a:bodyPr>
          <a:lstStyle/>
          <a:p>
            <a:r>
              <a:rPr lang="en-US" sz="2400" b="1" dirty="0">
                <a:solidFill>
                  <a:srgbClr val="00B050"/>
                </a:solidFill>
                <a:latin typeface="Arial" charset="0"/>
                <a:ea typeface="Arial" charset="0"/>
                <a:cs typeface="Arial" charset="0"/>
              </a:rPr>
              <a:t>OWASP Flagship Projects – Tool Projects (2)</a:t>
            </a:r>
          </a:p>
        </p:txBody>
      </p:sp>
      <p:sp>
        <p:nvSpPr>
          <p:cNvPr id="3" name="Text Placeholder 2"/>
          <p:cNvSpPr>
            <a:spLocks noGrp="1"/>
          </p:cNvSpPr>
          <p:nvPr>
            <p:ph type="body" sz="quarter" idx="4294967295"/>
          </p:nvPr>
        </p:nvSpPr>
        <p:spPr>
          <a:xfrm>
            <a:off x="946404" y="1177215"/>
            <a:ext cx="6446520" cy="326350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pPr>
            <a:r>
              <a:rPr lang="en-US" dirty="0"/>
              <a:t>OWASP Security Knowledge Framework: A tool that is used as a guide for building and verifying secure software that can also be used to train developers about application security</a:t>
            </a:r>
          </a:p>
          <a:p>
            <a:pPr>
              <a:lnSpc>
                <a:spcPts val="2040"/>
              </a:lnSpc>
            </a:pPr>
            <a:r>
              <a:rPr lang="en-US" dirty="0"/>
              <a:t>OWASP Dependency Track: A Software Composition Analysis (SCA) platform that keeps track of all third-party components used in all the applications an organization creates or consumes. It monitors all applications in its portfolio in order to proactively identify vulnerabilities in components that are placing your applications at risk</a:t>
            </a:r>
          </a:p>
          <a:p>
            <a:pPr lvl="1">
              <a:lnSpc>
                <a:spcPts val="2040"/>
              </a:lnSpc>
            </a:pPr>
            <a:endParaRPr lang="en-US" sz="1300" dirty="0"/>
          </a:p>
          <a:p>
            <a:pPr lvl="1">
              <a:lnSpc>
                <a:spcPts val="2040"/>
              </a:lnSpc>
            </a:pPr>
            <a:endParaRPr lang="en-US" sz="1200" dirty="0"/>
          </a:p>
        </p:txBody>
      </p:sp>
    </p:spTree>
    <p:extLst>
      <p:ext uri="{BB962C8B-B14F-4D97-AF65-F5344CB8AC3E}">
        <p14:creationId xmlns:p14="http://schemas.microsoft.com/office/powerpoint/2010/main" val="90499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Security Testing:  ST3 - Require application specific</a:t>
            </a:r>
            <a:br>
              <a:rPr lang="en-US" sz="2000" b="1" dirty="0">
                <a:solidFill>
                  <a:srgbClr val="00B050"/>
                </a:solidFill>
                <a:latin typeface="Arial" charset="0"/>
                <a:ea typeface="Arial" charset="0"/>
                <a:cs typeface="Arial" charset="0"/>
              </a:rPr>
            </a:br>
            <a:r>
              <a:rPr lang="en-US" sz="2000" b="1" dirty="0">
                <a:solidFill>
                  <a:srgbClr val="00B050"/>
                </a:solidFill>
                <a:latin typeface="Arial" charset="0"/>
                <a:ea typeface="Arial" charset="0"/>
                <a:cs typeface="Arial" charset="0"/>
              </a:rPr>
              <a:t>security testing to ensure baseline security before deployment.</a:t>
            </a:r>
            <a:br>
              <a:rPr lang="en-US" sz="2000" b="1" dirty="0">
                <a:solidFill>
                  <a:srgbClr val="00B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Employ application-specific security testing automation</a:t>
            </a:r>
          </a:p>
          <a:p>
            <a:pPr marL="457200" indent="-457200">
              <a:lnSpc>
                <a:spcPts val="1800"/>
              </a:lnSpc>
              <a:buFont typeface="+mj-lt"/>
              <a:buAutoNum type="alphaUcPeriod"/>
            </a:pPr>
            <a:r>
              <a:rPr lang="en-US" sz="2000" dirty="0"/>
              <a:t>Establish release gates for security testing</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Organization-wide baseline for expected application performance against attacks</a:t>
            </a:r>
          </a:p>
          <a:p>
            <a:pPr marL="457200" indent="-457200">
              <a:lnSpc>
                <a:spcPts val="1800"/>
              </a:lnSpc>
              <a:buFont typeface="+mj-lt"/>
              <a:buAutoNum type="arabicPeriod"/>
            </a:pPr>
            <a:r>
              <a:rPr lang="en-US" sz="2000" dirty="0"/>
              <a:t>Customized security test suites to improve accuracy of automated analysis</a:t>
            </a:r>
          </a:p>
          <a:p>
            <a:pPr marL="457200" indent="-457200">
              <a:lnSpc>
                <a:spcPts val="1800"/>
              </a:lnSpc>
              <a:buFont typeface="+mj-lt"/>
              <a:buAutoNum type="arabicPeriod"/>
            </a:pPr>
            <a:r>
              <a:rPr lang="en-US" sz="2000" dirty="0"/>
              <a:t>Project teams aware of objective goals for attack resistance</a:t>
            </a:r>
          </a:p>
          <a:p>
            <a:endParaRPr lang="en-US" sz="2000" dirty="0"/>
          </a:p>
          <a:p>
            <a:pPr lvl="1"/>
            <a:endParaRPr lang="en-US" sz="2000" dirty="0"/>
          </a:p>
        </p:txBody>
      </p:sp>
    </p:spTree>
    <p:extLst>
      <p:ext uri="{BB962C8B-B14F-4D97-AF65-F5344CB8AC3E}">
        <p14:creationId xmlns:p14="http://schemas.microsoft.com/office/powerpoint/2010/main" val="265326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ST3-A: Security Testing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400" b="1" dirty="0"/>
              <a:t>Question 57:  </a:t>
            </a:r>
            <a:r>
              <a:rPr lang="en-US" sz="2400" dirty="0"/>
              <a:t>Are security test cases comprehensively generated for application-specific logic?</a:t>
            </a:r>
          </a:p>
          <a:p>
            <a:pPr marL="0" indent="0">
              <a:lnSpc>
                <a:spcPct val="100000"/>
              </a:lnSpc>
              <a:buNone/>
            </a:pPr>
            <a:r>
              <a:rPr lang="en-US" sz="2400" b="1" dirty="0"/>
              <a:t>Guidance:</a:t>
            </a:r>
          </a:p>
          <a:p>
            <a:pPr>
              <a:lnSpc>
                <a:spcPct val="100000"/>
              </a:lnSpc>
            </a:pPr>
            <a:r>
              <a:rPr lang="en-US" sz="2400" dirty="0"/>
              <a:t>Using automated tools, unit tests, or other similar methods, a comprehensive set of security test cases is constructed and evaluated for each project.</a:t>
            </a:r>
          </a:p>
          <a:p>
            <a:pPr marL="0" indent="0">
              <a:lnSpc>
                <a:spcPct val="100000"/>
              </a:lnSpc>
              <a:buNone/>
            </a:pPr>
            <a:r>
              <a:rPr lang="en-US" sz="2400" b="1" dirty="0"/>
              <a:t>Possible Answers:</a:t>
            </a:r>
          </a:p>
          <a:p>
            <a:pPr>
              <a:lnSpc>
                <a:spcPct val="100000"/>
              </a:lnSpc>
            </a:pPr>
            <a:r>
              <a:rPr lang="en-US" sz="2400" dirty="0"/>
              <a:t>No</a:t>
            </a:r>
          </a:p>
          <a:p>
            <a:pPr>
              <a:lnSpc>
                <a:spcPct val="100000"/>
              </a:lnSpc>
            </a:pPr>
            <a:r>
              <a:rPr lang="en-US" sz="2400" dirty="0"/>
              <a:t>Yes, a small percentage do.</a:t>
            </a:r>
          </a:p>
          <a:p>
            <a:pPr>
              <a:lnSpc>
                <a:spcPct val="100000"/>
              </a:lnSpc>
            </a:pPr>
            <a:r>
              <a:rPr lang="en-US" sz="2400" dirty="0"/>
              <a:t>Yes, at least half of them do.</a:t>
            </a:r>
          </a:p>
          <a:p>
            <a:pPr>
              <a:lnSpc>
                <a:spcPct val="100000"/>
              </a:lnSpc>
            </a:pPr>
            <a:r>
              <a:rPr lang="en-US" sz="2400" dirty="0"/>
              <a:t>Yes, the majority of them do.</a:t>
            </a:r>
          </a:p>
        </p:txBody>
      </p:sp>
    </p:spTree>
    <p:extLst>
      <p:ext uri="{BB962C8B-B14F-4D97-AF65-F5344CB8AC3E}">
        <p14:creationId xmlns:p14="http://schemas.microsoft.com/office/powerpoint/2010/main" val="7489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ST3-B: Security Testing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58:  </a:t>
            </a:r>
            <a:r>
              <a:rPr lang="en-US" dirty="0"/>
              <a:t>Does a minimum security baseline exist for security testing? </a:t>
            </a:r>
          </a:p>
          <a:p>
            <a:pPr marL="0" indent="0">
              <a:lnSpc>
                <a:spcPct val="100000"/>
              </a:lnSpc>
              <a:buNone/>
            </a:pPr>
            <a:r>
              <a:rPr lang="en-US" b="1" dirty="0"/>
              <a:t>Guidance:</a:t>
            </a:r>
          </a:p>
          <a:p>
            <a:pPr>
              <a:lnSpc>
                <a:spcPct val="100000"/>
              </a:lnSpc>
            </a:pPr>
            <a:r>
              <a:rPr lang="en-US" dirty="0"/>
              <a:t>Each project contains a checkpoint in the development process that requires a specific level of security testing results to be met before release.</a:t>
            </a:r>
          </a:p>
          <a:p>
            <a:pPr>
              <a:lnSpc>
                <a:spcPct val="100000"/>
              </a:lnSpc>
            </a:pPr>
            <a:r>
              <a:rPr lang="en-US" dirty="0"/>
              <a:t>The organization has established an exception process for handling security testing results in legacy projects, which requires a certain level of assurance to be met within a specific time period</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teams write/run their own</a:t>
            </a:r>
          </a:p>
          <a:p>
            <a:pPr>
              <a:lnSpc>
                <a:spcPct val="100000"/>
              </a:lnSpc>
            </a:pPr>
            <a:r>
              <a:rPr lang="en-US" dirty="0"/>
              <a:t>Yes, there is a standard set.</a:t>
            </a:r>
          </a:p>
          <a:p>
            <a:pPr>
              <a:lnSpc>
                <a:spcPct val="100000"/>
              </a:lnSpc>
            </a:pPr>
            <a:r>
              <a:rPr lang="en-US" dirty="0"/>
              <a:t>Yes, the standard set and it is integrated.</a:t>
            </a:r>
          </a:p>
        </p:txBody>
      </p:sp>
    </p:spTree>
    <p:extLst>
      <p:ext uri="{BB962C8B-B14F-4D97-AF65-F5344CB8AC3E}">
        <p14:creationId xmlns:p14="http://schemas.microsoft.com/office/powerpoint/2010/main" val="192244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normAutofit fontScale="90000"/>
          </a:bodyPr>
          <a:lstStyle/>
          <a:p>
            <a:r>
              <a:rPr lang="en-US" dirty="0">
                <a:solidFill>
                  <a:srgbClr val="00B050"/>
                </a:solidFill>
              </a:rPr>
              <a:t>OpenSAMM Business Function 4: Operations</a:t>
            </a:r>
          </a:p>
        </p:txBody>
      </p:sp>
    </p:spTree>
    <p:extLst>
      <p:ext uri="{BB962C8B-B14F-4D97-AF65-F5344CB8AC3E}">
        <p14:creationId xmlns:p14="http://schemas.microsoft.com/office/powerpoint/2010/main" val="25871574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C00000"/>
                </a:solidFill>
                <a:latin typeface="Arial" charset="0"/>
                <a:ea typeface="Arial" charset="0"/>
                <a:cs typeface="Arial" charset="0"/>
              </a:rPr>
              <a:t>Fourth Business Function – Operations</a:t>
            </a:r>
          </a:p>
        </p:txBody>
      </p:sp>
      <p:sp>
        <p:nvSpPr>
          <p:cNvPr id="3" name="Text Placeholder 2"/>
          <p:cNvSpPr>
            <a:spLocks noGrp="1"/>
          </p:cNvSpPr>
          <p:nvPr>
            <p:ph type="body" sz="quarter" idx="4294967295"/>
          </p:nvPr>
        </p:nvSpPr>
        <p:spPr>
          <a:xfrm>
            <a:off x="572245" y="1345924"/>
            <a:ext cx="7999509" cy="4166152"/>
          </a:xfrm>
          <a:prstGeom prst="rect">
            <a:avLst/>
          </a:prstGeom>
        </p:spPr>
        <p:txBody>
          <a:bodyPr vert="horz" lIns="68580" tIns="34290" rIns="68580" bIns="34290" rtlCol="0">
            <a:normAutofit fontScale="925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640"/>
              </a:lnSpc>
            </a:pPr>
            <a:r>
              <a:rPr lang="en-US" sz="2200" b="1" dirty="0"/>
              <a:t>Issue Management:</a:t>
            </a:r>
            <a:r>
              <a:rPr lang="en-US" sz="2200" dirty="0"/>
              <a:t>  involves establishing consistent processes for managing internal and external vulnerability reports to limit exposure and gather data to enhance the security assurance program. </a:t>
            </a:r>
          </a:p>
          <a:p>
            <a:pPr>
              <a:lnSpc>
                <a:spcPts val="2640"/>
              </a:lnSpc>
            </a:pPr>
            <a:r>
              <a:rPr lang="en-US" sz="2200" b="1" dirty="0"/>
              <a:t>Environment Hardening:  </a:t>
            </a:r>
            <a:r>
              <a:rPr lang="en-US" sz="2200" dirty="0"/>
              <a:t>involves implementing controls for the operating environment surrounding an organization’s software to bolster the security posture of applications that have been deployed.</a:t>
            </a:r>
          </a:p>
          <a:p>
            <a:pPr>
              <a:lnSpc>
                <a:spcPts val="2640"/>
              </a:lnSpc>
            </a:pPr>
            <a:r>
              <a:rPr lang="en-US" sz="2200" b="1" dirty="0"/>
              <a:t>Operational Enablement:  </a:t>
            </a:r>
            <a:r>
              <a:rPr lang="en-US" sz="2200" dirty="0"/>
              <a:t>identifying and capturing security-relevant information needed by an operator to properly configure, deploy, and run an organization’s software.</a:t>
            </a:r>
          </a:p>
          <a:p>
            <a:pPr>
              <a:lnSpc>
                <a:spcPts val="1800"/>
              </a:lnSpc>
            </a:pPr>
            <a:endParaRPr lang="en-US" sz="2000" dirty="0"/>
          </a:p>
          <a:p>
            <a:endParaRPr lang="en-US" dirty="0"/>
          </a:p>
          <a:p>
            <a:endParaRPr lang="en-US" dirty="0"/>
          </a:p>
          <a:p>
            <a:pPr lvl="1"/>
            <a:endParaRPr lang="en-US" dirty="0"/>
          </a:p>
        </p:txBody>
      </p:sp>
    </p:spTree>
    <p:extLst>
      <p:ext uri="{BB962C8B-B14F-4D97-AF65-F5344CB8AC3E}">
        <p14:creationId xmlns:p14="http://schemas.microsoft.com/office/powerpoint/2010/main" val="373464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690880"/>
          </a:xfrm>
        </p:spPr>
        <p:txBody>
          <a:bodyPr>
            <a:noAutofit/>
          </a:bodyPr>
          <a:lstStyle/>
          <a:p>
            <a:r>
              <a:rPr lang="en-US" sz="2000" b="1" dirty="0">
                <a:solidFill>
                  <a:srgbClr val="C00000"/>
                </a:solidFill>
                <a:latin typeface="Arial" charset="0"/>
                <a:ea typeface="Arial" charset="0"/>
                <a:cs typeface="Arial" charset="0"/>
              </a:rPr>
              <a:t>Issue Management:  IM1 - Understand high-level plan</a:t>
            </a:r>
            <a:br>
              <a:rPr lang="en-US" sz="2000" b="1" dirty="0">
                <a:solidFill>
                  <a:srgbClr val="C00000"/>
                </a:solidFill>
                <a:latin typeface="Arial" charset="0"/>
                <a:ea typeface="Arial" charset="0"/>
                <a:cs typeface="Arial" charset="0"/>
              </a:rPr>
            </a:br>
            <a:r>
              <a:rPr lang="en-US" sz="2000" b="1" dirty="0">
                <a:solidFill>
                  <a:srgbClr val="C00000"/>
                </a:solidFill>
                <a:latin typeface="Arial" charset="0"/>
                <a:ea typeface="Arial" charset="0"/>
                <a:cs typeface="Arial" charset="0"/>
              </a:rPr>
              <a:t>for responding to issue reports or incidents.</a:t>
            </a:r>
            <a:br>
              <a:rPr lang="en-US" sz="2000" b="1" dirty="0">
                <a:solidFill>
                  <a:srgbClr val="92D05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671637" y="1318142"/>
            <a:ext cx="7999509" cy="3446463"/>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Identify point of contact for security issues</a:t>
            </a:r>
          </a:p>
          <a:p>
            <a:pPr marL="457200" indent="-457200">
              <a:lnSpc>
                <a:spcPts val="1800"/>
              </a:lnSpc>
              <a:buFont typeface="+mj-lt"/>
              <a:buAutoNum type="alphaUcPeriod"/>
            </a:pPr>
            <a:r>
              <a:rPr lang="en-US" sz="2000" dirty="0"/>
              <a:t>Create informal security response team(s)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Lightweight process in place to handle high-priority issues or incidents</a:t>
            </a:r>
          </a:p>
          <a:p>
            <a:pPr marL="457200" indent="-457200">
              <a:lnSpc>
                <a:spcPts val="1800"/>
              </a:lnSpc>
              <a:buFont typeface="+mj-lt"/>
              <a:buAutoNum type="arabicPeriod"/>
            </a:pPr>
            <a:r>
              <a:rPr lang="en-US" sz="2000" dirty="0"/>
              <a:t>Framework for stakeholder notification and reporting of events with security impact</a:t>
            </a:r>
          </a:p>
          <a:p>
            <a:pPr marL="457200" indent="-457200">
              <a:lnSpc>
                <a:spcPts val="1800"/>
              </a:lnSpc>
              <a:buFont typeface="+mj-lt"/>
              <a:buAutoNum type="arabicPeriod"/>
            </a:pPr>
            <a:r>
              <a:rPr lang="en-US" sz="2000" dirty="0"/>
              <a:t>High-level due diligence for handling security issues.</a:t>
            </a:r>
          </a:p>
          <a:p>
            <a:pPr lvl="1"/>
            <a:endParaRPr lang="en-US" sz="2000" dirty="0"/>
          </a:p>
        </p:txBody>
      </p:sp>
    </p:spTree>
    <p:extLst>
      <p:ext uri="{BB962C8B-B14F-4D97-AF65-F5344CB8AC3E}">
        <p14:creationId xmlns:p14="http://schemas.microsoft.com/office/powerpoint/2010/main" val="320594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IM1-A: Issue Management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a:t>
            </a:r>
            <a:r>
              <a:rPr lang="en-US" sz="2000" b="1" dirty="0"/>
              <a:t>uestion 59:  </a:t>
            </a:r>
            <a:r>
              <a:rPr lang="en-US" sz="2000" dirty="0"/>
              <a:t>Do projects have a point of contact for security issues or incidents?</a:t>
            </a:r>
          </a:p>
          <a:p>
            <a:pPr marL="0" indent="0">
              <a:lnSpc>
                <a:spcPct val="100000"/>
              </a:lnSpc>
              <a:buNone/>
            </a:pPr>
            <a:r>
              <a:rPr lang="en-US" sz="2000" b="1" dirty="0"/>
              <a:t>Guidance:</a:t>
            </a:r>
          </a:p>
          <a:p>
            <a:pPr>
              <a:lnSpc>
                <a:spcPct val="100000"/>
              </a:lnSpc>
            </a:pPr>
            <a:r>
              <a:rPr lang="en-US" sz="2000" dirty="0"/>
              <a:t>Each project or development group has assigned a security-savvy developer to be the point of contact for security issues.</a:t>
            </a:r>
          </a:p>
          <a:p>
            <a:pPr>
              <a:lnSpc>
                <a:spcPct val="100000"/>
              </a:lnSpc>
            </a:pPr>
            <a:r>
              <a:rPr lang="en-US" sz="2000" dirty="0"/>
              <a:t>The organization maintains a centralized list of applications, projects, and points of contact regarding security issues.</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a small percentage do.</a:t>
            </a:r>
          </a:p>
          <a:p>
            <a:pPr>
              <a:lnSpc>
                <a:spcPct val="100000"/>
              </a:lnSpc>
            </a:pPr>
            <a:r>
              <a:rPr lang="en-US" sz="2000" dirty="0"/>
              <a:t>Yes, at least half of them do.</a:t>
            </a:r>
          </a:p>
          <a:p>
            <a:pPr>
              <a:lnSpc>
                <a:spcPct val="100000"/>
              </a:lnSpc>
            </a:pPr>
            <a:r>
              <a:rPr lang="en-US" sz="2000" dirty="0"/>
              <a:t>Yes, the majority of them do.</a:t>
            </a:r>
          </a:p>
        </p:txBody>
      </p:sp>
    </p:spTree>
    <p:extLst>
      <p:ext uri="{BB962C8B-B14F-4D97-AF65-F5344CB8AC3E}">
        <p14:creationId xmlns:p14="http://schemas.microsoft.com/office/powerpoint/2010/main" val="35735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IM1-B: Issue Management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60:  </a:t>
            </a:r>
            <a:r>
              <a:rPr lang="en-US" dirty="0"/>
              <a:t>Does your organization have an assigned security response team?</a:t>
            </a:r>
          </a:p>
          <a:p>
            <a:pPr marL="0" indent="0">
              <a:lnSpc>
                <a:spcPct val="100000"/>
              </a:lnSpc>
              <a:buNone/>
            </a:pPr>
            <a:r>
              <a:rPr lang="en-US" b="1" dirty="0"/>
              <a:t>Guidance:</a:t>
            </a:r>
          </a:p>
          <a:p>
            <a:pPr>
              <a:lnSpc>
                <a:spcPct val="100000"/>
              </a:lnSpc>
            </a:pPr>
            <a:r>
              <a:rPr lang="en-US" dirty="0"/>
              <a:t>The organization has defined a centralized security response team responsible for managing incidents, vulnerability reports, remediation, and reporting.</a:t>
            </a:r>
          </a:p>
          <a:p>
            <a:pPr>
              <a:lnSpc>
                <a:spcPct val="100000"/>
              </a:lnSpc>
            </a:pPr>
            <a:r>
              <a:rPr lang="en-US" dirty="0"/>
              <a:t>During an incident, the security response team provides briefings and upward communication.</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It's less than a year old.</a:t>
            </a:r>
          </a:p>
          <a:p>
            <a:pPr>
              <a:lnSpc>
                <a:spcPct val="100000"/>
              </a:lnSpc>
            </a:pPr>
            <a:r>
              <a:rPr lang="en-US" dirty="0"/>
              <a:t>Yes, It’s a number of years old.</a:t>
            </a:r>
          </a:p>
          <a:p>
            <a:pPr>
              <a:lnSpc>
                <a:spcPct val="100000"/>
              </a:lnSpc>
            </a:pPr>
            <a:r>
              <a:rPr lang="en-US" dirty="0"/>
              <a:t>Yes, It’s a pretty mature program.</a:t>
            </a:r>
          </a:p>
        </p:txBody>
      </p:sp>
    </p:spTree>
    <p:extLst>
      <p:ext uri="{BB962C8B-B14F-4D97-AF65-F5344CB8AC3E}">
        <p14:creationId xmlns:p14="http://schemas.microsoft.com/office/powerpoint/2010/main" val="11209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IM1-C: Issue Management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400" b="1" dirty="0"/>
              <a:t>Question 61:  </a:t>
            </a:r>
            <a:r>
              <a:rPr lang="en-US" sz="2400" dirty="0"/>
              <a:t>Are project teams aware of their security point(s) of contact and response team(s)?</a:t>
            </a:r>
          </a:p>
          <a:p>
            <a:pPr marL="0" indent="0">
              <a:lnSpc>
                <a:spcPct val="100000"/>
              </a:lnSpc>
              <a:buNone/>
            </a:pPr>
            <a:r>
              <a:rPr lang="en-US" sz="2400" b="1" dirty="0"/>
              <a:t>Guidance:</a:t>
            </a:r>
          </a:p>
          <a:p>
            <a:pPr>
              <a:lnSpc>
                <a:spcPct val="100000"/>
              </a:lnSpc>
            </a:pPr>
            <a:r>
              <a:rPr lang="en-US" sz="2400" dirty="0"/>
              <a:t>The security response team meets with project groups at least annually to brief individuals on the incident response process.</a:t>
            </a:r>
          </a:p>
          <a:p>
            <a:pPr marL="0" indent="0">
              <a:lnSpc>
                <a:spcPct val="100000"/>
              </a:lnSpc>
              <a:buNone/>
            </a:pPr>
            <a:r>
              <a:rPr lang="en-US" sz="2400" b="1" dirty="0"/>
              <a:t>Possible Answers:</a:t>
            </a:r>
          </a:p>
          <a:p>
            <a:pPr>
              <a:lnSpc>
                <a:spcPct val="100000"/>
              </a:lnSpc>
            </a:pPr>
            <a:r>
              <a:rPr lang="en-US" sz="2400" dirty="0"/>
              <a:t>No</a:t>
            </a:r>
          </a:p>
          <a:p>
            <a:pPr>
              <a:lnSpc>
                <a:spcPct val="100000"/>
              </a:lnSpc>
            </a:pPr>
            <a:r>
              <a:rPr lang="en-US" sz="2400" dirty="0"/>
              <a:t>Yes, a small percentage are.</a:t>
            </a:r>
          </a:p>
          <a:p>
            <a:pPr>
              <a:lnSpc>
                <a:spcPct val="100000"/>
              </a:lnSpc>
            </a:pPr>
            <a:r>
              <a:rPr lang="en-US" sz="2400" dirty="0"/>
              <a:t>Yes, at least half of them are.</a:t>
            </a:r>
          </a:p>
          <a:p>
            <a:pPr>
              <a:lnSpc>
                <a:spcPct val="100000"/>
              </a:lnSpc>
            </a:pPr>
            <a:r>
              <a:rPr lang="en-US" sz="2400" dirty="0"/>
              <a:t>Yes, the majority of them are.</a:t>
            </a:r>
          </a:p>
        </p:txBody>
      </p:sp>
    </p:spTree>
    <p:extLst>
      <p:ext uri="{BB962C8B-B14F-4D97-AF65-F5344CB8AC3E}">
        <p14:creationId xmlns:p14="http://schemas.microsoft.com/office/powerpoint/2010/main" val="184705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Issue Management:  IM2 - Elaborate expectations for response process to improve consistency and communications.</a:t>
            </a: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fontScale="925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Establish consistent incident response process</a:t>
            </a:r>
          </a:p>
          <a:p>
            <a:pPr marL="457200" indent="-457200">
              <a:lnSpc>
                <a:spcPts val="1800"/>
              </a:lnSpc>
              <a:buFont typeface="+mj-lt"/>
              <a:buAutoNum type="alphaUcPeriod"/>
            </a:pPr>
            <a:r>
              <a:rPr lang="en-US" sz="2000" dirty="0"/>
              <a:t>Adopt a security issue disclosure process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Communications plan for dealing with issue reports from third-parties</a:t>
            </a:r>
          </a:p>
          <a:p>
            <a:pPr marL="457200" indent="-457200">
              <a:lnSpc>
                <a:spcPts val="1800"/>
              </a:lnSpc>
              <a:buFont typeface="+mj-lt"/>
              <a:buAutoNum type="arabicPeriod"/>
            </a:pPr>
            <a:r>
              <a:rPr lang="en-US" sz="2000" dirty="0"/>
              <a:t>Clear process for releasing security patches to software operators</a:t>
            </a:r>
          </a:p>
          <a:p>
            <a:pPr marL="457200" indent="-457200">
              <a:lnSpc>
                <a:spcPts val="1800"/>
              </a:lnSpc>
              <a:buFont typeface="+mj-lt"/>
              <a:buAutoNum type="arabicPeriod"/>
            </a:pPr>
            <a:r>
              <a:rPr lang="en-US" sz="2000" dirty="0"/>
              <a:t>Formal process for tracking, handling, and internally communicating about incidents</a:t>
            </a:r>
          </a:p>
          <a:p>
            <a:pPr lvl="1"/>
            <a:endParaRPr lang="en-US" sz="2000" dirty="0"/>
          </a:p>
        </p:txBody>
      </p:sp>
    </p:spTree>
    <p:extLst>
      <p:ext uri="{BB962C8B-B14F-4D97-AF65-F5344CB8AC3E}">
        <p14:creationId xmlns:p14="http://schemas.microsoft.com/office/powerpoint/2010/main" val="318359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a:bodyPr>
          <a:lstStyle/>
          <a:p>
            <a:r>
              <a:rPr lang="en-US" sz="2400" b="1" dirty="0">
                <a:solidFill>
                  <a:srgbClr val="00B050"/>
                </a:solidFill>
                <a:latin typeface="Arial" charset="0"/>
                <a:ea typeface="Arial" charset="0"/>
                <a:cs typeface="Arial" charset="0"/>
              </a:rPr>
              <a:t>OWASP Flagship Projects – Code Projects</a:t>
            </a:r>
          </a:p>
        </p:txBody>
      </p:sp>
      <p:sp>
        <p:nvSpPr>
          <p:cNvPr id="3" name="Text Placeholder 2"/>
          <p:cNvSpPr>
            <a:spLocks noGrp="1"/>
          </p:cNvSpPr>
          <p:nvPr>
            <p:ph type="body" sz="quarter" idx="4294967295"/>
          </p:nvPr>
        </p:nvSpPr>
        <p:spPr>
          <a:xfrm>
            <a:off x="946404" y="1177215"/>
            <a:ext cx="6446520" cy="326350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pPr>
            <a:r>
              <a:rPr lang="en-US" dirty="0"/>
              <a:t>OWASP </a:t>
            </a:r>
            <a:r>
              <a:rPr lang="en-US" dirty="0" err="1"/>
              <a:t>ModSecurity</a:t>
            </a:r>
            <a:r>
              <a:rPr lang="en-US" dirty="0"/>
              <a:t> Core Rule Set (CRS): </a:t>
            </a:r>
            <a:br>
              <a:rPr lang="en-US" dirty="0"/>
            </a:br>
            <a:r>
              <a:rPr lang="en-US" dirty="0"/>
              <a:t>A set of generic attack detection rules for use with </a:t>
            </a:r>
            <a:r>
              <a:rPr lang="en-US" dirty="0" err="1"/>
              <a:t>ModSecurity</a:t>
            </a:r>
            <a:r>
              <a:rPr lang="en-US" dirty="0"/>
              <a:t> or compatible web application firewalls which aims to protect web applications from a wide range of attacks</a:t>
            </a:r>
          </a:p>
          <a:p>
            <a:pPr>
              <a:lnSpc>
                <a:spcPts val="2040"/>
              </a:lnSpc>
            </a:pPr>
            <a:r>
              <a:rPr lang="en-US" dirty="0"/>
              <a:t>OWASP </a:t>
            </a:r>
            <a:r>
              <a:rPr lang="en-US" dirty="0" err="1"/>
              <a:t>CSRFGuard</a:t>
            </a:r>
            <a:r>
              <a:rPr lang="en-US" dirty="0"/>
              <a:t>:  A library that implements a variant of the synchronizer token pattern to mitigate the risk of Cross-Site Request Forgery (CSRF) attacks</a:t>
            </a:r>
          </a:p>
          <a:p>
            <a:pPr lvl="1">
              <a:lnSpc>
                <a:spcPts val="2040"/>
              </a:lnSpc>
            </a:pPr>
            <a:endParaRPr lang="en-US" sz="1300" dirty="0"/>
          </a:p>
          <a:p>
            <a:pPr lvl="1">
              <a:lnSpc>
                <a:spcPts val="2040"/>
              </a:lnSpc>
            </a:pPr>
            <a:endParaRPr lang="en-US" sz="1200" dirty="0"/>
          </a:p>
        </p:txBody>
      </p:sp>
    </p:spTree>
    <p:extLst>
      <p:ext uri="{BB962C8B-B14F-4D97-AF65-F5344CB8AC3E}">
        <p14:creationId xmlns:p14="http://schemas.microsoft.com/office/powerpoint/2010/main" val="37456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IM2-A: Issue Management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400" b="1" dirty="0"/>
              <a:t>Question 62:  </a:t>
            </a:r>
            <a:r>
              <a:rPr lang="en-US" sz="1400" dirty="0"/>
              <a:t>Does the organization utilize a consistent process for incident reporting and handling?</a:t>
            </a:r>
          </a:p>
          <a:p>
            <a:pPr marL="0" indent="0">
              <a:lnSpc>
                <a:spcPct val="100000"/>
              </a:lnSpc>
              <a:buNone/>
            </a:pPr>
            <a:r>
              <a:rPr lang="en-US" sz="1400" b="1" dirty="0"/>
              <a:t>Guidance:</a:t>
            </a:r>
          </a:p>
          <a:p>
            <a:pPr>
              <a:lnSpc>
                <a:spcPct val="100000"/>
              </a:lnSpc>
            </a:pPr>
            <a:r>
              <a:rPr lang="en-US" sz="1400" dirty="0"/>
              <a:t>The organization has a documented process for incident handling and reporting, including team members' roles and responsibilities.</a:t>
            </a:r>
          </a:p>
          <a:p>
            <a:pPr>
              <a:lnSpc>
                <a:spcPct val="100000"/>
              </a:lnSpc>
            </a:pPr>
            <a:r>
              <a:rPr lang="en-US" sz="1400" dirty="0"/>
              <a:t>The incident response team receives training at least annually.</a:t>
            </a:r>
          </a:p>
          <a:p>
            <a:pPr>
              <a:lnSpc>
                <a:spcPct val="100000"/>
              </a:lnSpc>
            </a:pPr>
            <a:r>
              <a:rPr lang="en-US" sz="1400" dirty="0"/>
              <a:t>The incident response process includes items such as triage to prevent additional damage, change management and patch application, managing project personnel and others involved in the incident, forensic evidence collection and preservation, limiting communication about the incident to stakeholders, well-defined reporting to stakeholders and/or communications trees, etc.</a:t>
            </a:r>
          </a:p>
          <a:p>
            <a:pPr>
              <a:lnSpc>
                <a:spcPct val="100000"/>
              </a:lnSpc>
            </a:pPr>
            <a:r>
              <a:rPr lang="en-US" sz="1400" dirty="0"/>
              <a:t>The organization has adopted and documented a security issue disclosure process.</a:t>
            </a:r>
          </a:p>
          <a:p>
            <a:pPr>
              <a:lnSpc>
                <a:spcPct val="100000"/>
              </a:lnSpc>
            </a:pPr>
            <a:r>
              <a:rPr lang="en-US" sz="1400" dirty="0"/>
              <a:t>The organization has adopted and documented a patch release process.</a:t>
            </a:r>
          </a:p>
          <a:p>
            <a:pPr>
              <a:lnSpc>
                <a:spcPct val="100000"/>
              </a:lnSpc>
            </a:pPr>
            <a:r>
              <a:rPr lang="en-US" sz="1400" dirty="0"/>
              <a:t>The organization has adopted and documented a process for collaborating with individuals exercising responsible disclosure.</a:t>
            </a:r>
          </a:p>
          <a:p>
            <a:pPr>
              <a:lnSpc>
                <a:spcPct val="100000"/>
              </a:lnSpc>
            </a:pPr>
            <a:r>
              <a:rPr lang="en-US" sz="1400" dirty="0"/>
              <a:t>The organization advertises a process for handling issues disclosed responsibly by third-parties.</a:t>
            </a:r>
          </a:p>
        </p:txBody>
      </p:sp>
    </p:spTree>
    <p:extLst>
      <p:ext uri="{BB962C8B-B14F-4D97-AF65-F5344CB8AC3E}">
        <p14:creationId xmlns:p14="http://schemas.microsoft.com/office/powerpoint/2010/main" val="200275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IM2-A: Issue Management (Cont.)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62:  </a:t>
            </a:r>
            <a:r>
              <a:rPr lang="en-US" sz="2000" dirty="0"/>
              <a:t>Does the organization utilize a consistent process for incident reporting and handling?</a:t>
            </a:r>
          </a:p>
          <a:p>
            <a:pPr marL="0" indent="0">
              <a:lnSpc>
                <a:spcPct val="100000"/>
              </a:lnSpc>
              <a:buNone/>
            </a:pPr>
            <a:r>
              <a:rPr lang="en-US" sz="2000" b="1" dirty="0"/>
              <a:t>Guidance:</a:t>
            </a:r>
          </a:p>
          <a:p>
            <a:pPr>
              <a:lnSpc>
                <a:spcPct val="100000"/>
              </a:lnSpc>
            </a:pPr>
            <a:r>
              <a:rPr lang="en-US" sz="2000" dirty="0"/>
              <a:t>The organization has adopted and documented a practice for disclosing incidents to the public (if necessary and in compliance of state and federal laws).</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localized to business areas.</a:t>
            </a:r>
          </a:p>
          <a:p>
            <a:pPr>
              <a:lnSpc>
                <a:spcPct val="100000"/>
              </a:lnSpc>
            </a:pPr>
            <a:r>
              <a:rPr lang="en-US" sz="2000" dirty="0"/>
              <a:t>Yes, across the organization.</a:t>
            </a:r>
          </a:p>
          <a:p>
            <a:pPr>
              <a:lnSpc>
                <a:spcPct val="100000"/>
              </a:lnSpc>
            </a:pPr>
            <a:r>
              <a:rPr lang="en-US" sz="2000" dirty="0"/>
              <a:t>Yes, across the organization and required.</a:t>
            </a:r>
          </a:p>
        </p:txBody>
      </p:sp>
    </p:spTree>
    <p:extLst>
      <p:ext uri="{BB962C8B-B14F-4D97-AF65-F5344CB8AC3E}">
        <p14:creationId xmlns:p14="http://schemas.microsoft.com/office/powerpoint/2010/main" val="124372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IM2-B: Issue Management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400" b="1" dirty="0"/>
              <a:t>Question 63:  </a:t>
            </a:r>
            <a:r>
              <a:rPr lang="en-US" sz="2400" dirty="0"/>
              <a:t>Are project stakeholders aware of relevant security disclosures related to their software projects?</a:t>
            </a:r>
          </a:p>
          <a:p>
            <a:pPr marL="0" indent="0">
              <a:lnSpc>
                <a:spcPct val="100000"/>
              </a:lnSpc>
              <a:buNone/>
            </a:pPr>
            <a:r>
              <a:rPr lang="en-US" sz="2400" b="1" dirty="0"/>
              <a:t>Guidance:</a:t>
            </a:r>
          </a:p>
          <a:p>
            <a:pPr>
              <a:lnSpc>
                <a:spcPct val="100000"/>
              </a:lnSpc>
            </a:pPr>
            <a:r>
              <a:rPr lang="en-US" sz="2400" dirty="0"/>
              <a:t>A formal, documented process has been established for tracking, handling, and communicating incidents internally.</a:t>
            </a:r>
          </a:p>
          <a:p>
            <a:pPr marL="0" indent="0">
              <a:lnSpc>
                <a:spcPct val="100000"/>
              </a:lnSpc>
              <a:buNone/>
            </a:pPr>
            <a:r>
              <a:rPr lang="en-US" sz="2400" b="1" dirty="0"/>
              <a:t>Possible Answers:</a:t>
            </a:r>
          </a:p>
          <a:p>
            <a:pPr>
              <a:lnSpc>
                <a:spcPct val="100000"/>
              </a:lnSpc>
            </a:pPr>
            <a:r>
              <a:rPr lang="en-US" sz="2400" dirty="0"/>
              <a:t>No</a:t>
            </a:r>
          </a:p>
          <a:p>
            <a:pPr>
              <a:lnSpc>
                <a:spcPct val="100000"/>
              </a:lnSpc>
            </a:pPr>
            <a:r>
              <a:rPr lang="en-US" sz="2400" dirty="0"/>
              <a:t>Yes, a small percentage are.</a:t>
            </a:r>
          </a:p>
          <a:p>
            <a:pPr>
              <a:lnSpc>
                <a:spcPct val="100000"/>
              </a:lnSpc>
            </a:pPr>
            <a:r>
              <a:rPr lang="en-US" sz="2400" dirty="0"/>
              <a:t>Yes, at least half of them are.</a:t>
            </a:r>
          </a:p>
          <a:p>
            <a:pPr>
              <a:lnSpc>
                <a:spcPct val="100000"/>
              </a:lnSpc>
            </a:pPr>
            <a:r>
              <a:rPr lang="en-US" sz="2400" dirty="0"/>
              <a:t>Yes, the majority of them are.</a:t>
            </a:r>
          </a:p>
        </p:txBody>
      </p:sp>
    </p:spTree>
    <p:extLst>
      <p:ext uri="{BB962C8B-B14F-4D97-AF65-F5344CB8AC3E}">
        <p14:creationId xmlns:p14="http://schemas.microsoft.com/office/powerpoint/2010/main" val="297164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Issue Management:  IM3 - Improve analysis and data gathering within response process for feed back into proactive planning.</a:t>
            </a: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Conduct root cause analysis for incidents</a:t>
            </a:r>
          </a:p>
          <a:p>
            <a:pPr marL="457200" indent="-457200">
              <a:lnSpc>
                <a:spcPts val="1800"/>
              </a:lnSpc>
              <a:buFont typeface="+mj-lt"/>
              <a:buAutoNum type="alphaUcPeriod"/>
            </a:pPr>
            <a:r>
              <a:rPr lang="en-US" sz="2000" dirty="0"/>
              <a:t>Collect per-incident metrics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Detailed feedback for organizational improvement after each incident</a:t>
            </a:r>
          </a:p>
          <a:p>
            <a:pPr marL="457200" indent="-457200">
              <a:lnSpc>
                <a:spcPts val="1800"/>
              </a:lnSpc>
              <a:buFont typeface="+mj-lt"/>
              <a:buAutoNum type="arabicPeriod"/>
            </a:pPr>
            <a:r>
              <a:rPr lang="en-US" sz="2000" dirty="0"/>
              <a:t>Rough cost estimation from issue and compromises</a:t>
            </a:r>
          </a:p>
          <a:p>
            <a:pPr marL="457200" indent="-457200">
              <a:lnSpc>
                <a:spcPts val="1800"/>
              </a:lnSpc>
              <a:buFont typeface="+mj-lt"/>
              <a:buAutoNum type="arabicPeriod"/>
            </a:pPr>
            <a:r>
              <a:rPr lang="en-US" sz="2000" dirty="0"/>
              <a:t>Stakeholders better able to make tradeoff decisions based on historic incident trends</a:t>
            </a:r>
          </a:p>
          <a:p>
            <a:pPr lvl="1"/>
            <a:endParaRPr lang="en-US" sz="2000" dirty="0"/>
          </a:p>
        </p:txBody>
      </p:sp>
    </p:spTree>
    <p:extLst>
      <p:ext uri="{BB962C8B-B14F-4D97-AF65-F5344CB8AC3E}">
        <p14:creationId xmlns:p14="http://schemas.microsoft.com/office/powerpoint/2010/main" val="87895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IM3-A: Issue Management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400" b="1" dirty="0"/>
              <a:t>Question 64:  </a:t>
            </a:r>
            <a:r>
              <a:rPr lang="en-US" sz="1400" dirty="0"/>
              <a:t>Are incidents inspected for root causes to generate further recommendations?</a:t>
            </a:r>
          </a:p>
          <a:p>
            <a:pPr marL="0" indent="0">
              <a:lnSpc>
                <a:spcPct val="100000"/>
              </a:lnSpc>
              <a:buNone/>
            </a:pPr>
            <a:r>
              <a:rPr lang="en-US" sz="1400" b="1" dirty="0"/>
              <a:t>Guidance:</a:t>
            </a:r>
          </a:p>
          <a:p>
            <a:pPr>
              <a:lnSpc>
                <a:spcPct val="100000"/>
              </a:lnSpc>
            </a:pPr>
            <a:r>
              <a:rPr lang="en-US" sz="1400" dirty="0"/>
              <a:t>Incident response teams investigate root causes of security failures leading to an incident or security issue.</a:t>
            </a:r>
          </a:p>
          <a:p>
            <a:pPr>
              <a:lnSpc>
                <a:spcPct val="100000"/>
              </a:lnSpc>
            </a:pPr>
            <a:r>
              <a:rPr lang="en-US" sz="1400" dirty="0"/>
              <a:t>The root cause is used to analyze the project or software for additional potential failures.</a:t>
            </a:r>
          </a:p>
          <a:p>
            <a:pPr>
              <a:lnSpc>
                <a:spcPct val="100000"/>
              </a:lnSpc>
            </a:pPr>
            <a:r>
              <a:rPr lang="en-US" sz="1400" dirty="0"/>
              <a:t>The root cause is compared to security requirements and existing processes to determine how to improve security assurance efforts.</a:t>
            </a:r>
          </a:p>
          <a:p>
            <a:pPr>
              <a:lnSpc>
                <a:spcPct val="100000"/>
              </a:lnSpc>
            </a:pPr>
            <a:r>
              <a:rPr lang="en-US" sz="1400" dirty="0"/>
              <a:t>The root cause is reviewed with project stakeholders and management to determine a mitigation process and time frame.</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a small percentage are.</a:t>
            </a:r>
          </a:p>
          <a:p>
            <a:pPr>
              <a:lnSpc>
                <a:spcPct val="100000"/>
              </a:lnSpc>
            </a:pPr>
            <a:r>
              <a:rPr lang="en-US" sz="1400" dirty="0"/>
              <a:t>Yes, at least half of them are.</a:t>
            </a:r>
          </a:p>
          <a:p>
            <a:pPr>
              <a:lnSpc>
                <a:spcPct val="100000"/>
              </a:lnSpc>
            </a:pPr>
            <a:r>
              <a:rPr lang="en-US" sz="1400" dirty="0"/>
              <a:t>Yes, the majority of them are.</a:t>
            </a:r>
          </a:p>
        </p:txBody>
      </p:sp>
    </p:spTree>
    <p:extLst>
      <p:ext uri="{BB962C8B-B14F-4D97-AF65-F5344CB8AC3E}">
        <p14:creationId xmlns:p14="http://schemas.microsoft.com/office/powerpoint/2010/main" val="163917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IM3-B: Issue Management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400" b="1" dirty="0"/>
              <a:t>Question 65:  </a:t>
            </a:r>
            <a:r>
              <a:rPr lang="en-US" sz="1400" dirty="0"/>
              <a:t>Do projects consistently collect and report data and metrics related to incidents?</a:t>
            </a:r>
          </a:p>
          <a:p>
            <a:pPr marL="0" indent="0">
              <a:lnSpc>
                <a:spcPct val="100000"/>
              </a:lnSpc>
              <a:buNone/>
            </a:pPr>
            <a:r>
              <a:rPr lang="en-US" sz="1400" b="1" dirty="0"/>
              <a:t>Guidance:</a:t>
            </a:r>
          </a:p>
          <a:p>
            <a:pPr>
              <a:lnSpc>
                <a:spcPct val="100000"/>
              </a:lnSpc>
            </a:pPr>
            <a:r>
              <a:rPr lang="en-US" sz="1400" dirty="0"/>
              <a:t>The organization's centralized incident response process is expanded to collect and record metrics.</a:t>
            </a:r>
          </a:p>
          <a:p>
            <a:pPr>
              <a:lnSpc>
                <a:spcPct val="100000"/>
              </a:lnSpc>
            </a:pPr>
            <a:r>
              <a:rPr lang="en-US" sz="1400" dirty="0"/>
              <a:t>Metrics such as frequency of software projects affected by incidents, system downtime and cost from loss of use, human resources taken in handling and cleanup of the incident, estimates of long-term costs such as regulatory fines or brand damage, etc. are collected.</a:t>
            </a:r>
          </a:p>
          <a:p>
            <a:pPr>
              <a:lnSpc>
                <a:spcPct val="100000"/>
              </a:lnSpc>
            </a:pPr>
            <a:r>
              <a:rPr lang="en-US" sz="1400" dirty="0"/>
              <a:t>Past security incidents are recorded and reviewed every six months and recommendations to improve the organization or software assurance process are made.</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a small percentage are.</a:t>
            </a:r>
          </a:p>
          <a:p>
            <a:pPr>
              <a:lnSpc>
                <a:spcPct val="100000"/>
              </a:lnSpc>
            </a:pPr>
            <a:r>
              <a:rPr lang="en-US" sz="1400" dirty="0"/>
              <a:t>Yes, at least half of them are.</a:t>
            </a:r>
          </a:p>
          <a:p>
            <a:pPr>
              <a:lnSpc>
                <a:spcPct val="100000"/>
              </a:lnSpc>
            </a:pPr>
            <a:r>
              <a:rPr lang="en-US" sz="1400" dirty="0"/>
              <a:t>Yes, the majority of them are.</a:t>
            </a:r>
          </a:p>
        </p:txBody>
      </p:sp>
    </p:spTree>
    <p:extLst>
      <p:ext uri="{BB962C8B-B14F-4D97-AF65-F5344CB8AC3E}">
        <p14:creationId xmlns:p14="http://schemas.microsoft.com/office/powerpoint/2010/main" val="20363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Environment Hardening:  EH1 - Understand baseline operational environment for applications and software components.</a:t>
            </a: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fontScale="77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Maintain operational environment specification</a:t>
            </a:r>
          </a:p>
          <a:p>
            <a:pPr marL="457200" indent="-457200">
              <a:lnSpc>
                <a:spcPts val="1800"/>
              </a:lnSpc>
              <a:buFont typeface="+mj-lt"/>
              <a:buAutoNum type="alphaUcPeriod"/>
            </a:pPr>
            <a:r>
              <a:rPr lang="en-US" sz="2000" dirty="0"/>
              <a:t>Identify and install critical security upgrades and patches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Clear understanding of operational expectations within the development team</a:t>
            </a:r>
          </a:p>
          <a:p>
            <a:pPr marL="457200" indent="-457200">
              <a:lnSpc>
                <a:spcPts val="1800"/>
              </a:lnSpc>
              <a:buFont typeface="+mj-lt"/>
              <a:buAutoNum type="arabicPeriod"/>
            </a:pPr>
            <a:r>
              <a:rPr lang="en-US" sz="2000" dirty="0"/>
              <a:t>High-priority risks from underlying infrastructure mitigated on a well understood timeline</a:t>
            </a:r>
          </a:p>
          <a:p>
            <a:pPr marL="457200" indent="-457200">
              <a:lnSpc>
                <a:spcPts val="1800"/>
              </a:lnSpc>
              <a:buFont typeface="+mj-lt"/>
              <a:buAutoNum type="arabicPeriod"/>
            </a:pPr>
            <a:r>
              <a:rPr lang="en-US" sz="2000" dirty="0"/>
              <a:t>Software operators with a high-level plan for security-critical maintenance of infrastructure</a:t>
            </a:r>
          </a:p>
          <a:p>
            <a:pPr lvl="1"/>
            <a:endParaRPr lang="en-US" sz="2000" dirty="0"/>
          </a:p>
        </p:txBody>
      </p:sp>
    </p:spTree>
    <p:extLst>
      <p:ext uri="{BB962C8B-B14F-4D97-AF65-F5344CB8AC3E}">
        <p14:creationId xmlns:p14="http://schemas.microsoft.com/office/powerpoint/2010/main" val="105142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EH1-A: Environment Hardening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66:  </a:t>
            </a:r>
            <a:r>
              <a:rPr lang="en-US" sz="1600" dirty="0"/>
              <a:t>Do projects document operational environment security requirements?</a:t>
            </a:r>
          </a:p>
          <a:p>
            <a:pPr marL="0" indent="0">
              <a:lnSpc>
                <a:spcPct val="100000"/>
              </a:lnSpc>
              <a:buNone/>
            </a:pPr>
            <a:r>
              <a:rPr lang="en-US" sz="1600" b="1" dirty="0"/>
              <a:t>Guidance:</a:t>
            </a:r>
          </a:p>
          <a:p>
            <a:pPr>
              <a:lnSpc>
                <a:spcPct val="100000"/>
              </a:lnSpc>
            </a:pPr>
            <a:r>
              <a:rPr lang="en-US" sz="1600" dirty="0"/>
              <a:t>The organization documents and maintains a set of baseline operating platforms.</a:t>
            </a:r>
          </a:p>
          <a:p>
            <a:pPr>
              <a:lnSpc>
                <a:spcPct val="100000"/>
              </a:lnSpc>
            </a:pPr>
            <a:r>
              <a:rPr lang="en-US" sz="1600" dirty="0"/>
              <a:t>Project teams expand on existing, approved baseline operating platforms to meet project requirements.</a:t>
            </a:r>
          </a:p>
          <a:p>
            <a:pPr>
              <a:lnSpc>
                <a:spcPct val="100000"/>
              </a:lnSpc>
            </a:pPr>
            <a:r>
              <a:rPr lang="en-US" sz="1600" dirty="0"/>
              <a:t>Project teams document assumptions made about operating environments during development.</a:t>
            </a:r>
          </a:p>
          <a:p>
            <a:pPr>
              <a:lnSpc>
                <a:spcPct val="100000"/>
              </a:lnSpc>
            </a:pPr>
            <a:r>
              <a:rPr lang="en-US" sz="1600" dirty="0"/>
              <a:t>Organization and project operating platforms are reviewed at least every six months.</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a small percentage are.</a:t>
            </a:r>
          </a:p>
          <a:p>
            <a:pPr>
              <a:lnSpc>
                <a:spcPct val="100000"/>
              </a:lnSpc>
            </a:pPr>
            <a:r>
              <a:rPr lang="en-US" sz="1600" dirty="0"/>
              <a:t>Yes, at least half of them are.</a:t>
            </a:r>
          </a:p>
          <a:p>
            <a:pPr>
              <a:lnSpc>
                <a:spcPct val="100000"/>
              </a:lnSpc>
            </a:pPr>
            <a:r>
              <a:rPr lang="en-US" sz="1600" dirty="0"/>
              <a:t>Yes, the majority of them are.</a:t>
            </a:r>
          </a:p>
        </p:txBody>
      </p:sp>
    </p:spTree>
    <p:extLst>
      <p:ext uri="{BB962C8B-B14F-4D97-AF65-F5344CB8AC3E}">
        <p14:creationId xmlns:p14="http://schemas.microsoft.com/office/powerpoint/2010/main" val="245733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EH1-B: Environment Hardening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67:  </a:t>
            </a:r>
            <a:r>
              <a:rPr lang="en-US" sz="2000" dirty="0"/>
              <a:t>Do projects check for security updates to third-party software components?</a:t>
            </a:r>
          </a:p>
          <a:p>
            <a:pPr marL="0" indent="0">
              <a:lnSpc>
                <a:spcPct val="100000"/>
              </a:lnSpc>
              <a:buNone/>
            </a:pPr>
            <a:r>
              <a:rPr lang="en-US" sz="2000" b="1" dirty="0"/>
              <a:t>Guidance:</a:t>
            </a:r>
          </a:p>
          <a:p>
            <a:pPr>
              <a:lnSpc>
                <a:spcPct val="100000"/>
              </a:lnSpc>
            </a:pPr>
            <a:r>
              <a:rPr lang="en-US" sz="2000" dirty="0"/>
              <a:t>Project teams or the operations team regularly monitors software components for security updates.</a:t>
            </a:r>
          </a:p>
          <a:p>
            <a:pPr>
              <a:lnSpc>
                <a:spcPct val="100000"/>
              </a:lnSpc>
            </a:pPr>
            <a:r>
              <a:rPr lang="en-US" sz="2000" dirty="0"/>
              <a:t>Project teams or the operations team apply critical software component updates once identified.</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a small percentage are.</a:t>
            </a:r>
          </a:p>
          <a:p>
            <a:pPr>
              <a:lnSpc>
                <a:spcPct val="100000"/>
              </a:lnSpc>
            </a:pPr>
            <a:r>
              <a:rPr lang="en-US" sz="2000" dirty="0"/>
              <a:t>Yes, at least half of them are.</a:t>
            </a:r>
          </a:p>
          <a:p>
            <a:pPr>
              <a:lnSpc>
                <a:spcPct val="100000"/>
              </a:lnSpc>
            </a:pPr>
            <a:r>
              <a:rPr lang="en-US" sz="2000" dirty="0"/>
              <a:t>Yes, the majority of them are.</a:t>
            </a:r>
          </a:p>
        </p:txBody>
      </p:sp>
    </p:spTree>
    <p:extLst>
      <p:ext uri="{BB962C8B-B14F-4D97-AF65-F5344CB8AC3E}">
        <p14:creationId xmlns:p14="http://schemas.microsoft.com/office/powerpoint/2010/main" val="14263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Environment Hardening:  EH2 - Improve confidence in application operations by hardening the operating environment.</a:t>
            </a: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Establish routine patch management process</a:t>
            </a:r>
          </a:p>
          <a:p>
            <a:pPr marL="457200" indent="-457200">
              <a:lnSpc>
                <a:spcPts val="1800"/>
              </a:lnSpc>
              <a:buFont typeface="+mj-lt"/>
              <a:buAutoNum type="alphaUcPeriod"/>
            </a:pPr>
            <a:r>
              <a:rPr lang="en-US" sz="2000" dirty="0"/>
              <a:t>Monitor baseline environment configuration status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Granular verification of security characteristics of systems in operations</a:t>
            </a:r>
          </a:p>
          <a:p>
            <a:pPr marL="457200" indent="-457200">
              <a:lnSpc>
                <a:spcPts val="1800"/>
              </a:lnSpc>
              <a:buFont typeface="+mj-lt"/>
              <a:buAutoNum type="arabicPeriod"/>
            </a:pPr>
            <a:r>
              <a:rPr lang="en-US" sz="2000" dirty="0"/>
              <a:t>Formal expectations on timelines for infrastructure risk mitigation</a:t>
            </a:r>
          </a:p>
          <a:p>
            <a:pPr marL="457200" indent="-457200">
              <a:lnSpc>
                <a:spcPts val="1800"/>
              </a:lnSpc>
              <a:buFont typeface="+mj-lt"/>
              <a:buAutoNum type="arabicPeriod"/>
            </a:pPr>
            <a:r>
              <a:rPr lang="en-US" sz="2000" dirty="0"/>
              <a:t>Stakeholders consistently aware of current operations status of software projects</a:t>
            </a:r>
          </a:p>
          <a:p>
            <a:pPr lvl="1"/>
            <a:endParaRPr lang="en-US" sz="2000" dirty="0"/>
          </a:p>
        </p:txBody>
      </p:sp>
    </p:spTree>
    <p:extLst>
      <p:ext uri="{BB962C8B-B14F-4D97-AF65-F5344CB8AC3E}">
        <p14:creationId xmlns:p14="http://schemas.microsoft.com/office/powerpoint/2010/main" val="362333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a:bodyPr>
          <a:lstStyle/>
          <a:p>
            <a:r>
              <a:rPr lang="en-US" sz="2000" b="1" dirty="0">
                <a:solidFill>
                  <a:srgbClr val="00B050"/>
                </a:solidFill>
                <a:latin typeface="Arial" charset="0"/>
                <a:ea typeface="Arial" charset="0"/>
                <a:cs typeface="Arial" charset="0"/>
              </a:rPr>
              <a:t>OWASP Flagship Projects – Documentation Projects</a:t>
            </a:r>
          </a:p>
        </p:txBody>
      </p:sp>
      <p:sp>
        <p:nvSpPr>
          <p:cNvPr id="3" name="Text Placeholder 2"/>
          <p:cNvSpPr>
            <a:spLocks noGrp="1"/>
          </p:cNvSpPr>
          <p:nvPr>
            <p:ph type="body" sz="quarter" idx="4294967295"/>
          </p:nvPr>
        </p:nvSpPr>
        <p:spPr>
          <a:xfrm>
            <a:off x="946404" y="1177215"/>
            <a:ext cx="6446520" cy="326350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pPr>
            <a:r>
              <a:rPr lang="en-US" dirty="0"/>
              <a:t>OWASP Application Security Verification Standard:  Provides a basis for testing web application technical security controls and also provides developers with a list of requirements for secure development </a:t>
            </a:r>
          </a:p>
          <a:p>
            <a:pPr>
              <a:lnSpc>
                <a:spcPts val="2040"/>
              </a:lnSpc>
            </a:pPr>
            <a:r>
              <a:rPr lang="en-US" dirty="0"/>
              <a:t>OWASP </a:t>
            </a:r>
            <a:r>
              <a:rPr lang="en-US" dirty="0" err="1"/>
              <a:t>AppSensor</a:t>
            </a:r>
            <a:r>
              <a:rPr lang="en-US" dirty="0"/>
              <a:t>: A conceptual framework and methodology that offers prescriptive guidance to implement intrusion detection and automated response into applications</a:t>
            </a:r>
          </a:p>
          <a:p>
            <a:pPr>
              <a:lnSpc>
                <a:spcPts val="2040"/>
              </a:lnSpc>
            </a:pPr>
            <a:r>
              <a:rPr lang="en-US" dirty="0">
                <a:highlight>
                  <a:srgbClr val="FFFF00"/>
                </a:highlight>
              </a:rPr>
              <a:t>OWASP Software Assurance Maturity Model (SAMM): An open framework to help organizations formulate and implement a strategy for software security that is tailored to the specific risks facing the organization</a:t>
            </a:r>
          </a:p>
          <a:p>
            <a:pPr>
              <a:lnSpc>
                <a:spcPts val="2040"/>
              </a:lnSpc>
            </a:pPr>
            <a:r>
              <a:rPr lang="en-US" dirty="0"/>
              <a:t>OWASP Top Ten: A powerful awareness document for web application security that represents a broad consensus about the most critical security risks to web applications</a:t>
            </a:r>
          </a:p>
          <a:p>
            <a:pPr lvl="1">
              <a:lnSpc>
                <a:spcPts val="2040"/>
              </a:lnSpc>
            </a:pPr>
            <a:endParaRPr lang="en-US" sz="1200" dirty="0"/>
          </a:p>
        </p:txBody>
      </p:sp>
    </p:spTree>
    <p:extLst>
      <p:ext uri="{BB962C8B-B14F-4D97-AF65-F5344CB8AC3E}">
        <p14:creationId xmlns:p14="http://schemas.microsoft.com/office/powerpoint/2010/main" val="3558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EH2-A: Environment Hardening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68:  </a:t>
            </a:r>
            <a:r>
              <a:rPr lang="en-US" sz="1600" dirty="0"/>
              <a:t>Is a consistent process used to apply upgrades and patches to critical dependencies?</a:t>
            </a:r>
          </a:p>
          <a:p>
            <a:pPr marL="0" indent="0">
              <a:lnSpc>
                <a:spcPct val="100000"/>
              </a:lnSpc>
              <a:buNone/>
            </a:pPr>
            <a:r>
              <a:rPr lang="en-US" sz="1600" b="1" dirty="0"/>
              <a:t>Guidance:</a:t>
            </a:r>
          </a:p>
          <a:p>
            <a:pPr>
              <a:lnSpc>
                <a:spcPct val="100000"/>
              </a:lnSpc>
            </a:pPr>
            <a:r>
              <a:rPr lang="en-US" sz="1600" dirty="0"/>
              <a:t>A documented ongoing process has been created at the organization level to consistently identify and apply security patches.</a:t>
            </a:r>
          </a:p>
          <a:p>
            <a:pPr>
              <a:lnSpc>
                <a:spcPct val="100000"/>
              </a:lnSpc>
            </a:pPr>
            <a:r>
              <a:rPr lang="en-US" sz="1600" dirty="0"/>
              <a:t>The patch management process requires security patches to be applied within a specific time window based on risk.</a:t>
            </a:r>
          </a:p>
          <a:p>
            <a:pPr>
              <a:lnSpc>
                <a:spcPct val="100000"/>
              </a:lnSpc>
            </a:pPr>
            <a:r>
              <a:rPr lang="en-US" sz="1600" dirty="0"/>
              <a:t>Project teams share a list of third-party components and a source for updates with the operations team.</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localized to business areas.</a:t>
            </a:r>
          </a:p>
          <a:p>
            <a:pPr>
              <a:lnSpc>
                <a:spcPct val="100000"/>
              </a:lnSpc>
            </a:pPr>
            <a:r>
              <a:rPr lang="en-US" sz="1600" dirty="0"/>
              <a:t>Yes, across the organization.</a:t>
            </a:r>
          </a:p>
          <a:p>
            <a:pPr>
              <a:lnSpc>
                <a:spcPct val="100000"/>
              </a:lnSpc>
            </a:pPr>
            <a:r>
              <a:rPr lang="en-US" sz="1600" dirty="0"/>
              <a:t>Yes, across the organization and required.</a:t>
            </a:r>
          </a:p>
        </p:txBody>
      </p:sp>
    </p:spTree>
    <p:extLst>
      <p:ext uri="{BB962C8B-B14F-4D97-AF65-F5344CB8AC3E}">
        <p14:creationId xmlns:p14="http://schemas.microsoft.com/office/powerpoint/2010/main" val="19090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EH2-B: Environment Hardening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200" b="1" dirty="0"/>
              <a:t>Question 69:  </a:t>
            </a:r>
            <a:r>
              <a:rPr lang="en-US" sz="1200" dirty="0"/>
              <a:t>Do projects leverage automation to check application and environment health?</a:t>
            </a:r>
          </a:p>
          <a:p>
            <a:pPr marL="0" indent="0">
              <a:lnSpc>
                <a:spcPct val="100000"/>
              </a:lnSpc>
              <a:buNone/>
            </a:pPr>
            <a:r>
              <a:rPr lang="en-US" sz="1200" b="1" dirty="0"/>
              <a:t>Guidance:</a:t>
            </a:r>
          </a:p>
          <a:p>
            <a:pPr>
              <a:lnSpc>
                <a:spcPct val="100000"/>
              </a:lnSpc>
            </a:pPr>
            <a:r>
              <a:rPr lang="en-US" sz="1200" dirty="0"/>
              <a:t>The organization has reviewed open source, commercial, and other solution for performing automated monitoring and patch management and has selected a solution that will best fit the organization.</a:t>
            </a:r>
          </a:p>
          <a:p>
            <a:pPr>
              <a:lnSpc>
                <a:spcPct val="100000"/>
              </a:lnSpc>
            </a:pPr>
            <a:r>
              <a:rPr lang="en-US" sz="1200" dirty="0"/>
              <a:t>Automated monitoring and patch management tools and processes has been integrated within the organization's operational environments.</a:t>
            </a:r>
          </a:p>
          <a:p>
            <a:pPr>
              <a:lnSpc>
                <a:spcPct val="100000"/>
              </a:lnSpc>
            </a:pPr>
            <a:r>
              <a:rPr lang="en-US" sz="1200" dirty="0"/>
              <a:t>Project teams and the operations team document and implement application-level heath checks.</a:t>
            </a:r>
          </a:p>
          <a:p>
            <a:pPr>
              <a:lnSpc>
                <a:spcPct val="100000"/>
              </a:lnSpc>
            </a:pPr>
            <a:r>
              <a:rPr lang="en-US" sz="1200" dirty="0"/>
              <a:t>The automated monitoring and patch management tools generate alerts and a documented process for handling and responding to these alerts has been established.</a:t>
            </a:r>
          </a:p>
          <a:p>
            <a:pPr>
              <a:lnSpc>
                <a:spcPct val="100000"/>
              </a:lnSpc>
            </a:pPr>
            <a:r>
              <a:rPr lang="en-US" sz="1200" dirty="0"/>
              <a:t>Project teams and the operations team reviews configuration changes and alerts at least quarterly in order to improve current processes.</a:t>
            </a:r>
          </a:p>
          <a:p>
            <a:pPr marL="0" indent="0">
              <a:lnSpc>
                <a:spcPct val="100000"/>
              </a:lnSpc>
              <a:buNone/>
            </a:pPr>
            <a:r>
              <a:rPr lang="en-US" sz="1200" b="1" dirty="0"/>
              <a:t>Possible Answers:</a:t>
            </a:r>
          </a:p>
          <a:p>
            <a:pPr>
              <a:lnSpc>
                <a:spcPct val="100000"/>
              </a:lnSpc>
            </a:pPr>
            <a:r>
              <a:rPr lang="en-US" sz="1200" dirty="0"/>
              <a:t>No</a:t>
            </a:r>
          </a:p>
          <a:p>
            <a:pPr>
              <a:lnSpc>
                <a:spcPct val="100000"/>
              </a:lnSpc>
            </a:pPr>
            <a:r>
              <a:rPr lang="en-US" sz="1200" dirty="0"/>
              <a:t>Yes, a small percentage do.</a:t>
            </a:r>
          </a:p>
          <a:p>
            <a:pPr>
              <a:lnSpc>
                <a:spcPct val="100000"/>
              </a:lnSpc>
            </a:pPr>
            <a:r>
              <a:rPr lang="en-US" sz="1200" dirty="0"/>
              <a:t>Yes, at least half of them do.</a:t>
            </a:r>
          </a:p>
          <a:p>
            <a:pPr>
              <a:lnSpc>
                <a:spcPct val="100000"/>
              </a:lnSpc>
            </a:pPr>
            <a:r>
              <a:rPr lang="en-US" sz="1200" dirty="0"/>
              <a:t>Yes, the majority of them do.</a:t>
            </a:r>
          </a:p>
        </p:txBody>
      </p:sp>
    </p:spTree>
    <p:extLst>
      <p:ext uri="{BB962C8B-B14F-4D97-AF65-F5344CB8AC3E}">
        <p14:creationId xmlns:p14="http://schemas.microsoft.com/office/powerpoint/2010/main" val="381778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Environment Hardening:  EH3 - Validate application health and status of operational environment against known best practices.</a:t>
            </a: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fontScale="925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Identify and deploy relevant operations protection tools</a:t>
            </a:r>
          </a:p>
          <a:p>
            <a:pPr marL="457200" indent="-457200">
              <a:lnSpc>
                <a:spcPts val="1800"/>
              </a:lnSpc>
              <a:buFont typeface="+mj-lt"/>
              <a:buAutoNum type="alphaUcPeriod"/>
            </a:pPr>
            <a:r>
              <a:rPr lang="en-US" sz="2000" dirty="0"/>
              <a:t>Expand audit program for environment configuration</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Reinforced operational environment with layered checks for security</a:t>
            </a:r>
          </a:p>
          <a:p>
            <a:pPr marL="457200" indent="-457200">
              <a:lnSpc>
                <a:spcPts val="1800"/>
              </a:lnSpc>
              <a:buFont typeface="+mj-lt"/>
              <a:buAutoNum type="arabicPeriod"/>
            </a:pPr>
            <a:r>
              <a:rPr lang="en-US" sz="2000" dirty="0"/>
              <a:t>Established and measured goals for operational maintenance and performance</a:t>
            </a:r>
          </a:p>
          <a:p>
            <a:pPr marL="457200" indent="-457200">
              <a:lnSpc>
                <a:spcPts val="1800"/>
              </a:lnSpc>
              <a:buFont typeface="+mj-lt"/>
              <a:buAutoNum type="arabicPeriod"/>
            </a:pPr>
            <a:r>
              <a:rPr lang="en-US" sz="2000" dirty="0"/>
              <a:t>Reduced likelihood of successful attack via flaws in external dependencies</a:t>
            </a:r>
          </a:p>
          <a:p>
            <a:pPr lvl="1"/>
            <a:endParaRPr lang="en-US" sz="2000" dirty="0"/>
          </a:p>
        </p:txBody>
      </p:sp>
    </p:spTree>
    <p:extLst>
      <p:ext uri="{BB962C8B-B14F-4D97-AF65-F5344CB8AC3E}">
        <p14:creationId xmlns:p14="http://schemas.microsoft.com/office/powerpoint/2010/main" val="10271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EH3-A: Environment Hardening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70:  </a:t>
            </a:r>
            <a:r>
              <a:rPr lang="en-US" sz="2000" dirty="0"/>
              <a:t>Are stakeholders aware of options for additional tools to protect software while running in operations?</a:t>
            </a:r>
          </a:p>
          <a:p>
            <a:pPr marL="0" indent="0">
              <a:lnSpc>
                <a:spcPct val="100000"/>
              </a:lnSpc>
              <a:buNone/>
            </a:pPr>
            <a:r>
              <a:rPr lang="en-US" sz="2000" b="1" dirty="0"/>
              <a:t>Guidance:</a:t>
            </a:r>
          </a:p>
          <a:p>
            <a:pPr>
              <a:lnSpc>
                <a:spcPct val="100000"/>
              </a:lnSpc>
            </a:pPr>
            <a:r>
              <a:rPr lang="en-US" sz="2000" dirty="0"/>
              <a:t>The security team or operations team reviews optional tools for protecting software with project stakeholders.</a:t>
            </a:r>
          </a:p>
          <a:p>
            <a:pPr>
              <a:lnSpc>
                <a:spcPct val="100000"/>
              </a:lnSpc>
            </a:pPr>
            <a:r>
              <a:rPr lang="en-US" sz="2000" dirty="0"/>
              <a:t>Appropriate solutions such as a WAF, IPS, HIDS, etc. are adopted for each project's operational environment.</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teams write/run their own</a:t>
            </a:r>
          </a:p>
          <a:p>
            <a:pPr>
              <a:lnSpc>
                <a:spcPct val="100000"/>
              </a:lnSpc>
            </a:pPr>
            <a:r>
              <a:rPr lang="en-US" sz="2000" dirty="0"/>
              <a:t>Yes, there is a standard set.</a:t>
            </a:r>
          </a:p>
          <a:p>
            <a:pPr>
              <a:lnSpc>
                <a:spcPct val="100000"/>
              </a:lnSpc>
            </a:pPr>
            <a:r>
              <a:rPr lang="en-US" sz="2000" dirty="0"/>
              <a:t>Yes, the standard set and it is integrated.</a:t>
            </a:r>
          </a:p>
        </p:txBody>
      </p:sp>
    </p:spTree>
    <p:extLst>
      <p:ext uri="{BB962C8B-B14F-4D97-AF65-F5344CB8AC3E}">
        <p14:creationId xmlns:p14="http://schemas.microsoft.com/office/powerpoint/2010/main" val="207400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EH3-B: Environment Hardening</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400" b="1" dirty="0"/>
              <a:t>Question 71:  </a:t>
            </a:r>
            <a:r>
              <a:rPr lang="en-US" sz="1400" dirty="0"/>
              <a:t>Does a minimum security baseline exist for environment health (versioning, patching, </a:t>
            </a:r>
            <a:r>
              <a:rPr lang="en-US" sz="1400" dirty="0" err="1"/>
              <a:t>etc</a:t>
            </a:r>
            <a:r>
              <a:rPr lang="en-US" sz="1400" dirty="0"/>
              <a:t>)?</a:t>
            </a:r>
          </a:p>
          <a:p>
            <a:pPr marL="0" indent="0">
              <a:lnSpc>
                <a:spcPct val="100000"/>
              </a:lnSpc>
              <a:buNone/>
            </a:pPr>
            <a:r>
              <a:rPr lang="en-US" sz="1400" b="1" dirty="0"/>
              <a:t>Guidance:</a:t>
            </a:r>
          </a:p>
          <a:p>
            <a:pPr>
              <a:lnSpc>
                <a:spcPct val="100000"/>
              </a:lnSpc>
            </a:pPr>
            <a:r>
              <a:rPr lang="en-US" sz="1400" dirty="0"/>
              <a:t>Project-level audits include analysis and testing of the operational environment in which the software resides.</a:t>
            </a:r>
          </a:p>
          <a:p>
            <a:pPr>
              <a:lnSpc>
                <a:spcPct val="100000"/>
              </a:lnSpc>
            </a:pPr>
            <a:r>
              <a:rPr lang="en-US" sz="1400" dirty="0"/>
              <a:t>Audits include verification of compliance with the organization's patch management process.</a:t>
            </a:r>
          </a:p>
          <a:p>
            <a:pPr>
              <a:lnSpc>
                <a:spcPct val="100000"/>
              </a:lnSpc>
            </a:pPr>
            <a:r>
              <a:rPr lang="en-US" sz="1400" dirty="0"/>
              <a:t>Operational environment audits occur at least every six months.</a:t>
            </a:r>
          </a:p>
          <a:p>
            <a:pPr>
              <a:lnSpc>
                <a:spcPct val="100000"/>
              </a:lnSpc>
            </a:pPr>
            <a:r>
              <a:rPr lang="en-US" sz="1400" dirty="0"/>
              <a:t>The organization has established an exception process for legacy operational environments, which requires a certain level of assurance to be met within a specific time period.</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localized to business areas.</a:t>
            </a:r>
          </a:p>
          <a:p>
            <a:pPr>
              <a:lnSpc>
                <a:spcPct val="100000"/>
              </a:lnSpc>
            </a:pPr>
            <a:r>
              <a:rPr lang="en-US" sz="1400" dirty="0"/>
              <a:t>Yes, across the organization.</a:t>
            </a:r>
          </a:p>
          <a:p>
            <a:pPr>
              <a:lnSpc>
                <a:spcPct val="100000"/>
              </a:lnSpc>
            </a:pPr>
            <a:r>
              <a:rPr lang="en-US" sz="1400" dirty="0"/>
              <a:t>Yes, across the organization and required.</a:t>
            </a:r>
          </a:p>
        </p:txBody>
      </p:sp>
    </p:spTree>
    <p:extLst>
      <p:ext uri="{BB962C8B-B14F-4D97-AF65-F5344CB8AC3E}">
        <p14:creationId xmlns:p14="http://schemas.microsoft.com/office/powerpoint/2010/main" val="177957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Operational Enablement:  OE1 - Enable communications between development teams and operators for critical security-relevant data.</a:t>
            </a: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fontScale="850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Capture critical security information for deployment</a:t>
            </a:r>
          </a:p>
          <a:p>
            <a:pPr marL="457200" indent="-457200">
              <a:lnSpc>
                <a:spcPts val="1800"/>
              </a:lnSpc>
              <a:buFont typeface="+mj-lt"/>
              <a:buAutoNum type="alphaUcPeriod"/>
            </a:pPr>
            <a:r>
              <a:rPr lang="en-US" sz="2000" dirty="0"/>
              <a:t>Document procedures for typical application alerts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Ad hoc improvements to software security posture through better understanding of correct operations</a:t>
            </a:r>
          </a:p>
          <a:p>
            <a:pPr marL="457200" indent="-457200">
              <a:lnSpc>
                <a:spcPts val="1800"/>
              </a:lnSpc>
              <a:buFont typeface="+mj-lt"/>
              <a:buAutoNum type="arabicPeriod"/>
            </a:pPr>
            <a:r>
              <a:rPr lang="en-US" sz="2000" dirty="0"/>
              <a:t>Operators and users aware of their role in ensuring secure deployment</a:t>
            </a:r>
          </a:p>
          <a:p>
            <a:pPr marL="457200" indent="-457200">
              <a:lnSpc>
                <a:spcPts val="1800"/>
              </a:lnSpc>
              <a:buFont typeface="+mj-lt"/>
              <a:buAutoNum type="arabicPeriod"/>
            </a:pPr>
            <a:r>
              <a:rPr lang="en-US" sz="2000" dirty="0"/>
              <a:t>Improved communications between software developers and users for security critical information</a:t>
            </a:r>
          </a:p>
          <a:p>
            <a:pPr lvl="1"/>
            <a:endParaRPr lang="en-US" sz="2000" dirty="0"/>
          </a:p>
        </p:txBody>
      </p:sp>
    </p:spTree>
    <p:extLst>
      <p:ext uri="{BB962C8B-B14F-4D97-AF65-F5344CB8AC3E}">
        <p14:creationId xmlns:p14="http://schemas.microsoft.com/office/powerpoint/2010/main" val="282701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OE1-A: Operational Enablement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72:  </a:t>
            </a:r>
            <a:r>
              <a:rPr lang="en-US" sz="1600" dirty="0"/>
              <a:t>Are security notes delivered with each software release?</a:t>
            </a:r>
          </a:p>
          <a:p>
            <a:pPr marL="0" indent="0">
              <a:lnSpc>
                <a:spcPct val="100000"/>
              </a:lnSpc>
              <a:buNone/>
            </a:pPr>
            <a:r>
              <a:rPr lang="en-US" sz="1600" b="1" dirty="0"/>
              <a:t>Guidance:</a:t>
            </a:r>
          </a:p>
          <a:p>
            <a:pPr>
              <a:lnSpc>
                <a:spcPct val="100000"/>
              </a:lnSpc>
            </a:pPr>
            <a:r>
              <a:rPr lang="en-US" sz="1600" dirty="0"/>
              <a:t>Project teams document security-relevant configuration and operations information and provide documentation to users and operators.</a:t>
            </a:r>
          </a:p>
          <a:p>
            <a:pPr>
              <a:lnSpc>
                <a:spcPct val="100000"/>
              </a:lnSpc>
            </a:pPr>
            <a:r>
              <a:rPr lang="en-US" sz="1600" dirty="0"/>
              <a:t>Project teams document a list of security features built into the software, options for configuration, security impacts, and include a secure default.</a:t>
            </a:r>
          </a:p>
          <a:p>
            <a:pPr>
              <a:lnSpc>
                <a:spcPct val="100000"/>
              </a:lnSpc>
            </a:pPr>
            <a:r>
              <a:rPr lang="en-US" sz="1600" dirty="0"/>
              <a:t>Project stakeholders review security documentation prior to release.</a:t>
            </a:r>
          </a:p>
          <a:p>
            <a:pPr>
              <a:lnSpc>
                <a:spcPct val="100000"/>
              </a:lnSpc>
            </a:pPr>
            <a:r>
              <a:rPr lang="en-US" sz="1600" dirty="0"/>
              <a:t>Project teams update security documentation at least every six months.</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a small percentage are.</a:t>
            </a:r>
          </a:p>
          <a:p>
            <a:pPr>
              <a:lnSpc>
                <a:spcPct val="100000"/>
              </a:lnSpc>
            </a:pPr>
            <a:r>
              <a:rPr lang="en-US" sz="1600" dirty="0"/>
              <a:t>Yes, at least half of them are.</a:t>
            </a:r>
          </a:p>
          <a:p>
            <a:pPr>
              <a:lnSpc>
                <a:spcPct val="100000"/>
              </a:lnSpc>
            </a:pPr>
            <a:r>
              <a:rPr lang="en-US" sz="1600" dirty="0"/>
              <a:t>Yes, the majority of them are.</a:t>
            </a:r>
          </a:p>
        </p:txBody>
      </p:sp>
    </p:spTree>
    <p:extLst>
      <p:ext uri="{BB962C8B-B14F-4D97-AF65-F5344CB8AC3E}">
        <p14:creationId xmlns:p14="http://schemas.microsoft.com/office/powerpoint/2010/main" val="12567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OE1-B: Operational Enablement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a:t>
            </a:r>
            <a:r>
              <a:rPr lang="en-US" sz="1400" b="1" dirty="0"/>
              <a:t>uestion 73:  </a:t>
            </a:r>
            <a:r>
              <a:rPr lang="en-US" sz="1400" dirty="0"/>
              <a:t>Are security-related alerts and error conditions documented on a per-project basis?</a:t>
            </a:r>
          </a:p>
          <a:p>
            <a:pPr marL="0" indent="0">
              <a:lnSpc>
                <a:spcPct val="100000"/>
              </a:lnSpc>
              <a:buNone/>
            </a:pPr>
            <a:r>
              <a:rPr lang="en-US" sz="1400" b="1" dirty="0"/>
              <a:t>Guidance:</a:t>
            </a:r>
          </a:p>
          <a:p>
            <a:pPr>
              <a:lnSpc>
                <a:spcPct val="100000"/>
              </a:lnSpc>
            </a:pPr>
            <a:r>
              <a:rPr lang="en-US" sz="1400" dirty="0"/>
              <a:t>Project teams document important security-related alerts and error conditions and provide the documentation to the operations team.</a:t>
            </a:r>
          </a:p>
          <a:p>
            <a:pPr>
              <a:lnSpc>
                <a:spcPct val="100000"/>
              </a:lnSpc>
            </a:pPr>
            <a:r>
              <a:rPr lang="en-US" sz="1400" dirty="0"/>
              <a:t>Project teams update alerts and error conditions documentation at least every six months.</a:t>
            </a:r>
          </a:p>
          <a:p>
            <a:pPr>
              <a:lnSpc>
                <a:spcPct val="100000"/>
              </a:lnSpc>
            </a:pPr>
            <a:r>
              <a:rPr lang="en-US" sz="1400" dirty="0"/>
              <a:t>Project teams document an automated or manual process for monitoring and responding to application alerts and errors.</a:t>
            </a:r>
          </a:p>
          <a:p>
            <a:pPr>
              <a:lnSpc>
                <a:spcPct val="100000"/>
              </a:lnSpc>
            </a:pPr>
            <a:r>
              <a:rPr lang="en-US" sz="1400" dirty="0"/>
              <a:t>Operations team regularly monitors and responds to application alerts and errors based on provided documentation.</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a small percentage are.</a:t>
            </a:r>
          </a:p>
          <a:p>
            <a:pPr>
              <a:lnSpc>
                <a:spcPct val="100000"/>
              </a:lnSpc>
            </a:pPr>
            <a:r>
              <a:rPr lang="en-US" sz="1400" dirty="0"/>
              <a:t>Yes, at least half of them are.</a:t>
            </a:r>
          </a:p>
          <a:p>
            <a:pPr>
              <a:lnSpc>
                <a:spcPct val="100000"/>
              </a:lnSpc>
            </a:pPr>
            <a:r>
              <a:rPr lang="en-US" sz="1400" dirty="0"/>
              <a:t>Yes, the majority of them are.</a:t>
            </a:r>
          </a:p>
        </p:txBody>
      </p:sp>
    </p:spTree>
    <p:extLst>
      <p:ext uri="{BB962C8B-B14F-4D97-AF65-F5344CB8AC3E}">
        <p14:creationId xmlns:p14="http://schemas.microsoft.com/office/powerpoint/2010/main" val="374890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Operational Enablement:  OE2 - Improve expectation for continuous secure operations through provision of detailed procedures.</a:t>
            </a: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fontScale="77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Create per-release change management procedures</a:t>
            </a:r>
          </a:p>
          <a:p>
            <a:pPr marL="457200" indent="-457200">
              <a:lnSpc>
                <a:spcPts val="1800"/>
              </a:lnSpc>
              <a:buFont typeface="+mj-lt"/>
              <a:buAutoNum type="alphaUcPeriod"/>
            </a:pPr>
            <a:r>
              <a:rPr lang="en-US" sz="2000" dirty="0"/>
              <a:t>Maintain formal operational security guides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Detailed guidance for security relevant changes delivered with software releases</a:t>
            </a:r>
          </a:p>
          <a:p>
            <a:pPr marL="457200" indent="-457200">
              <a:lnSpc>
                <a:spcPts val="1800"/>
              </a:lnSpc>
              <a:buFont typeface="+mj-lt"/>
              <a:buAutoNum type="arabicPeriod"/>
            </a:pPr>
            <a:r>
              <a:rPr lang="en-US" sz="2000" dirty="0"/>
              <a:t>Updated information repository on secure operating procedures per application</a:t>
            </a:r>
          </a:p>
          <a:p>
            <a:pPr marL="457200" indent="-457200">
              <a:lnSpc>
                <a:spcPts val="1800"/>
              </a:lnSpc>
              <a:buFont typeface="+mj-lt"/>
              <a:buAutoNum type="arabicPeriod"/>
            </a:pPr>
            <a:r>
              <a:rPr lang="en-US" sz="2000" dirty="0"/>
              <a:t>Alignment of operations expectations among developers, operators, and users.</a:t>
            </a:r>
          </a:p>
          <a:p>
            <a:pPr lvl="1"/>
            <a:endParaRPr lang="en-US" sz="2000" dirty="0"/>
          </a:p>
        </p:txBody>
      </p:sp>
    </p:spTree>
    <p:extLst>
      <p:ext uri="{BB962C8B-B14F-4D97-AF65-F5344CB8AC3E}">
        <p14:creationId xmlns:p14="http://schemas.microsoft.com/office/powerpoint/2010/main" val="152950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OE2-A: Operational Enablement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a:t>
            </a:r>
            <a:r>
              <a:rPr lang="en-US" sz="1400" b="1" dirty="0"/>
              <a:t>uestion 74:  </a:t>
            </a:r>
            <a:r>
              <a:rPr lang="en-US" sz="1400" dirty="0"/>
              <a:t>Do projects utilize a change management process that’s well understood?</a:t>
            </a:r>
          </a:p>
          <a:p>
            <a:pPr marL="0" indent="0">
              <a:lnSpc>
                <a:spcPct val="100000"/>
              </a:lnSpc>
              <a:buNone/>
            </a:pPr>
            <a:r>
              <a:rPr lang="en-US" sz="1400" b="1" dirty="0"/>
              <a:t>Guidance:</a:t>
            </a:r>
          </a:p>
          <a:p>
            <a:pPr>
              <a:lnSpc>
                <a:spcPct val="100000"/>
              </a:lnSpc>
            </a:pPr>
            <a:r>
              <a:rPr lang="en-US" sz="1400" dirty="0"/>
              <a:t>The organization has documented and implemented a change management process.</a:t>
            </a:r>
          </a:p>
          <a:p>
            <a:pPr>
              <a:lnSpc>
                <a:spcPct val="100000"/>
              </a:lnSpc>
            </a:pPr>
            <a:r>
              <a:rPr lang="en-US" sz="1400" dirty="0"/>
              <a:t>The development process includes steps intended to collect installation or upgrade related information.</a:t>
            </a:r>
          </a:p>
          <a:p>
            <a:pPr>
              <a:lnSpc>
                <a:spcPct val="100000"/>
              </a:lnSpc>
            </a:pPr>
            <a:r>
              <a:rPr lang="en-US" sz="1400" dirty="0"/>
              <a:t>Project teams document first-time installation and upgrade instructions.</a:t>
            </a:r>
          </a:p>
          <a:p>
            <a:pPr>
              <a:lnSpc>
                <a:spcPct val="100000"/>
              </a:lnSpc>
            </a:pPr>
            <a:r>
              <a:rPr lang="en-US" sz="1400" dirty="0"/>
              <a:t>Project teams review installation and upgrade instructions for completeness and accuracy prior to release.</a:t>
            </a:r>
          </a:p>
          <a:p>
            <a:pPr>
              <a:lnSpc>
                <a:spcPct val="100000"/>
              </a:lnSpc>
            </a:pPr>
            <a:r>
              <a:rPr lang="en-US" sz="1400" dirty="0"/>
              <a:t>Project teams communicate Installation and upgrade instructions to the operations team during for release cycle.</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a small percentage do.</a:t>
            </a:r>
          </a:p>
          <a:p>
            <a:pPr>
              <a:lnSpc>
                <a:spcPct val="100000"/>
              </a:lnSpc>
            </a:pPr>
            <a:r>
              <a:rPr lang="en-US" sz="1400" dirty="0"/>
              <a:t>Yes, at least half of them do.</a:t>
            </a:r>
          </a:p>
          <a:p>
            <a:pPr>
              <a:lnSpc>
                <a:spcPct val="100000"/>
              </a:lnSpc>
            </a:pPr>
            <a:r>
              <a:rPr lang="en-US" sz="1400" dirty="0"/>
              <a:t>Yes, the majority of them do.</a:t>
            </a:r>
          </a:p>
        </p:txBody>
      </p:sp>
    </p:spTree>
    <p:extLst>
      <p:ext uri="{BB962C8B-B14F-4D97-AF65-F5344CB8AC3E}">
        <p14:creationId xmlns:p14="http://schemas.microsoft.com/office/powerpoint/2010/main" val="18681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1"/>
          </a:xfrm>
        </p:spPr>
        <p:txBody>
          <a:bodyPr>
            <a:normAutofit/>
          </a:bodyPr>
          <a:lstStyle/>
          <a:p>
            <a:r>
              <a:rPr lang="en-US" sz="2000" b="1" dirty="0">
                <a:solidFill>
                  <a:srgbClr val="00B050"/>
                </a:solidFill>
                <a:latin typeface="Arial" charset="0"/>
                <a:ea typeface="Arial" charset="0"/>
                <a:cs typeface="Arial" charset="0"/>
              </a:rPr>
              <a:t>OWASP Flagship Projects – Documentation Projects (2)</a:t>
            </a:r>
          </a:p>
        </p:txBody>
      </p:sp>
      <p:sp>
        <p:nvSpPr>
          <p:cNvPr id="3" name="Text Placeholder 2"/>
          <p:cNvSpPr>
            <a:spLocks noGrp="1"/>
          </p:cNvSpPr>
          <p:nvPr>
            <p:ph type="body" sz="quarter" idx="4294967295"/>
          </p:nvPr>
        </p:nvSpPr>
        <p:spPr>
          <a:xfrm>
            <a:off x="946404" y="1177215"/>
            <a:ext cx="6446520" cy="326350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pPr>
            <a:r>
              <a:rPr lang="en-US" dirty="0"/>
              <a:t>OWASP Testing Guide: Includes a "best practice" penetration testing framework which users can implement in their own organizations and a "low level" penetration testing guide that describes techniques for testing most common web application and web service security issues </a:t>
            </a:r>
          </a:p>
          <a:p>
            <a:pPr>
              <a:lnSpc>
                <a:spcPts val="2040"/>
              </a:lnSpc>
            </a:pPr>
            <a:r>
              <a:rPr lang="en-US" dirty="0"/>
              <a:t>OWASP Cheat Sheet Series: The OWASP Cheat Sheet Series was created to provide a concise collection of high value information on specific application security topics. These cheat sheets were created by various application security professionals who have expertise in specific topics. </a:t>
            </a:r>
          </a:p>
          <a:p>
            <a:pPr>
              <a:lnSpc>
                <a:spcPts val="2040"/>
              </a:lnSpc>
            </a:pPr>
            <a:r>
              <a:rPr lang="en-US" dirty="0"/>
              <a:t>OWASP Mobile Security Testing Guide: A security standard for mobile apps and a comprehensive testing guide that covers the processes, techniques, and tools used during a mobile app security test, as well as an exhaustive set of test cases that enables testers to deliver consistent and complete results.</a:t>
            </a:r>
          </a:p>
          <a:p>
            <a:pPr lvl="1">
              <a:lnSpc>
                <a:spcPts val="2040"/>
              </a:lnSpc>
            </a:pPr>
            <a:endParaRPr lang="en-US" sz="1200" dirty="0"/>
          </a:p>
        </p:txBody>
      </p:sp>
    </p:spTree>
    <p:extLst>
      <p:ext uri="{BB962C8B-B14F-4D97-AF65-F5344CB8AC3E}">
        <p14:creationId xmlns:p14="http://schemas.microsoft.com/office/powerpoint/2010/main" val="36678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OE2-B: Operational Enablement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200" b="1" dirty="0"/>
              <a:t>Question 75:  </a:t>
            </a:r>
            <a:r>
              <a:rPr lang="en-US" sz="1200" dirty="0"/>
              <a:t>Do project teams deliver an operational security guide with each product release?</a:t>
            </a:r>
          </a:p>
          <a:p>
            <a:pPr marL="0" indent="0">
              <a:lnSpc>
                <a:spcPct val="100000"/>
              </a:lnSpc>
              <a:buNone/>
            </a:pPr>
            <a:r>
              <a:rPr lang="en-US" sz="1200" b="1" dirty="0"/>
              <a:t>Guidance:</a:t>
            </a:r>
          </a:p>
          <a:p>
            <a:pPr>
              <a:lnSpc>
                <a:spcPct val="100000"/>
              </a:lnSpc>
            </a:pPr>
            <a:r>
              <a:rPr lang="en-US" sz="1200" dirty="0"/>
              <a:t>Project teams develop an operational security guide starting with information documented about security-related alerts and errors.</a:t>
            </a:r>
          </a:p>
          <a:p>
            <a:pPr>
              <a:lnSpc>
                <a:spcPct val="100000"/>
              </a:lnSpc>
            </a:pPr>
            <a:r>
              <a:rPr lang="en-US" sz="1200" dirty="0"/>
              <a:t>Guides include all security information needed by users and operators.</a:t>
            </a:r>
          </a:p>
          <a:p>
            <a:pPr>
              <a:lnSpc>
                <a:spcPct val="100000"/>
              </a:lnSpc>
            </a:pPr>
            <a:r>
              <a:rPr lang="en-US" sz="1200" dirty="0"/>
              <a:t>Guides include items such as: security-related configuration options, event handling procedures, installation and upgrade guides, operational environment specifications, security-related assumptions about the deployment environment, etc.</a:t>
            </a:r>
          </a:p>
          <a:p>
            <a:pPr>
              <a:lnSpc>
                <a:spcPct val="100000"/>
              </a:lnSpc>
            </a:pPr>
            <a:r>
              <a:rPr lang="en-US" sz="1200" dirty="0"/>
              <a:t>Project teams work with project stakeholders to determine an appropriate level of detail for the operational security guide.</a:t>
            </a:r>
          </a:p>
          <a:p>
            <a:pPr>
              <a:lnSpc>
                <a:spcPct val="100000"/>
              </a:lnSpc>
            </a:pPr>
            <a:r>
              <a:rPr lang="en-US" sz="1200" dirty="0"/>
              <a:t>Project teams update the operational security guide with each release.</a:t>
            </a:r>
          </a:p>
          <a:p>
            <a:pPr marL="0" indent="0">
              <a:lnSpc>
                <a:spcPct val="100000"/>
              </a:lnSpc>
              <a:buNone/>
            </a:pPr>
            <a:r>
              <a:rPr lang="en-US" sz="1200" b="1" dirty="0"/>
              <a:t>Possible Answers:</a:t>
            </a:r>
          </a:p>
          <a:p>
            <a:pPr>
              <a:lnSpc>
                <a:spcPct val="100000"/>
              </a:lnSpc>
            </a:pPr>
            <a:r>
              <a:rPr lang="en-US" sz="1200" dirty="0"/>
              <a:t>No</a:t>
            </a:r>
          </a:p>
          <a:p>
            <a:pPr>
              <a:lnSpc>
                <a:spcPct val="100000"/>
              </a:lnSpc>
            </a:pPr>
            <a:r>
              <a:rPr lang="en-US" sz="1200" dirty="0"/>
              <a:t>Yes, a small percentage do.</a:t>
            </a:r>
          </a:p>
          <a:p>
            <a:pPr>
              <a:lnSpc>
                <a:spcPct val="100000"/>
              </a:lnSpc>
            </a:pPr>
            <a:r>
              <a:rPr lang="en-US" sz="1200" dirty="0"/>
              <a:t>Yes, at least half of them do.</a:t>
            </a:r>
          </a:p>
          <a:p>
            <a:pPr>
              <a:lnSpc>
                <a:spcPct val="100000"/>
              </a:lnSpc>
            </a:pPr>
            <a:r>
              <a:rPr lang="en-US" sz="1200" dirty="0"/>
              <a:t>Yes, the majority of them do.</a:t>
            </a:r>
          </a:p>
        </p:txBody>
      </p:sp>
    </p:spTree>
    <p:extLst>
      <p:ext uri="{BB962C8B-B14F-4D97-AF65-F5344CB8AC3E}">
        <p14:creationId xmlns:p14="http://schemas.microsoft.com/office/powerpoint/2010/main" val="21582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C00000"/>
                </a:solidFill>
                <a:latin typeface="Arial" charset="0"/>
                <a:ea typeface="Arial" charset="0"/>
                <a:cs typeface="Arial" charset="0"/>
              </a:rPr>
              <a:t>Operational Enablement:  OE3 - Mandate communication of security information and validate artifacts for completeness.</a:t>
            </a: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C0000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92D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705768"/>
            <a:ext cx="7999509" cy="3446463"/>
          </a:xfrm>
          <a:prstGeom prst="rect">
            <a:avLst/>
          </a:prstGeom>
        </p:spPr>
        <p:txBody>
          <a:bodyPr vert="horz" lIns="68580" tIns="34290" rIns="68580" bIns="34290" rtlCol="0">
            <a:normAutofit fontScale="77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Expand audit program for operational information</a:t>
            </a:r>
          </a:p>
          <a:p>
            <a:pPr marL="457200" indent="-457200">
              <a:lnSpc>
                <a:spcPts val="1800"/>
              </a:lnSpc>
              <a:buFont typeface="+mj-lt"/>
              <a:buAutoNum type="alphaUcPeriod"/>
            </a:pPr>
            <a:r>
              <a:rPr lang="en-US" sz="2000" dirty="0"/>
              <a:t>Perform code signing for application components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Organization-wide understanding of expectations for security relevant documentation</a:t>
            </a:r>
          </a:p>
          <a:p>
            <a:pPr marL="457200" indent="-457200">
              <a:lnSpc>
                <a:spcPts val="1800"/>
              </a:lnSpc>
              <a:buFont typeface="+mj-lt"/>
              <a:buAutoNum type="arabicPeriod"/>
            </a:pPr>
            <a:r>
              <a:rPr lang="en-US" sz="2000" dirty="0"/>
              <a:t>Stakeholders better able to make tradeoff decisions based on feedback from deployment and operations</a:t>
            </a:r>
          </a:p>
          <a:p>
            <a:pPr marL="457200" indent="-457200">
              <a:lnSpc>
                <a:spcPts val="1800"/>
              </a:lnSpc>
              <a:buFont typeface="+mj-lt"/>
              <a:buAutoNum type="arabicPeriod"/>
            </a:pPr>
            <a:r>
              <a:rPr lang="en-US" sz="2000" dirty="0"/>
              <a:t>Operators and/or users able to independently verify integrity of software releases</a:t>
            </a:r>
          </a:p>
          <a:p>
            <a:pPr lvl="1"/>
            <a:endParaRPr lang="en-US" sz="2000" dirty="0"/>
          </a:p>
        </p:txBody>
      </p:sp>
    </p:spTree>
    <p:extLst>
      <p:ext uri="{BB962C8B-B14F-4D97-AF65-F5344CB8AC3E}">
        <p14:creationId xmlns:p14="http://schemas.microsoft.com/office/powerpoint/2010/main" val="408543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OE3-A: Operational Enablement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76:  </a:t>
            </a:r>
            <a:r>
              <a:rPr lang="en-US" dirty="0"/>
              <a:t>Are project releases audited for appropriate operational security information?</a:t>
            </a:r>
          </a:p>
          <a:p>
            <a:pPr marL="0" indent="0">
              <a:lnSpc>
                <a:spcPct val="100000"/>
              </a:lnSpc>
              <a:buNone/>
            </a:pPr>
            <a:r>
              <a:rPr lang="en-US" b="1" dirty="0"/>
              <a:t>Guidance:</a:t>
            </a:r>
          </a:p>
          <a:p>
            <a:pPr>
              <a:lnSpc>
                <a:spcPct val="100000"/>
              </a:lnSpc>
            </a:pPr>
            <a:r>
              <a:rPr lang="en-US" dirty="0"/>
              <a:t>The audit process includes verification that projects' operational security guides are complete, contain sufficient details, and are up-to-date.</a:t>
            </a:r>
          </a:p>
          <a:p>
            <a:pPr>
              <a:lnSpc>
                <a:spcPct val="100000"/>
              </a:lnSpc>
            </a:pPr>
            <a:r>
              <a:rPr lang="en-US" dirty="0"/>
              <a:t>The organization has established an exception process for legacy projects, which requires a certain level of assurance within the software's operational environment to be met within a specific time period.</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we did it once.</a:t>
            </a:r>
          </a:p>
          <a:p>
            <a:pPr>
              <a:lnSpc>
                <a:spcPct val="100000"/>
              </a:lnSpc>
            </a:pPr>
            <a:r>
              <a:rPr lang="en-US" dirty="0"/>
              <a:t>Yes, we do it every few years.</a:t>
            </a:r>
          </a:p>
          <a:p>
            <a:pPr>
              <a:lnSpc>
                <a:spcPct val="100000"/>
              </a:lnSpc>
            </a:pPr>
            <a:r>
              <a:rPr lang="en-US" dirty="0"/>
              <a:t>Yes, we do it at least annually.</a:t>
            </a:r>
          </a:p>
        </p:txBody>
      </p:sp>
    </p:spTree>
    <p:extLst>
      <p:ext uri="{BB962C8B-B14F-4D97-AF65-F5344CB8AC3E}">
        <p14:creationId xmlns:p14="http://schemas.microsoft.com/office/powerpoint/2010/main" val="267321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C00000"/>
                </a:solidFill>
                <a:latin typeface="Arial" charset="0"/>
                <a:cs typeface="Arial" charset="0"/>
              </a:rPr>
              <a:t>OE3-B: Operational Enablement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77:  </a:t>
            </a:r>
            <a:r>
              <a:rPr lang="en-US" sz="1600" dirty="0"/>
              <a:t>Is code signing routinely performed on software components using a consistent process?</a:t>
            </a:r>
          </a:p>
          <a:p>
            <a:pPr marL="0" indent="0">
              <a:lnSpc>
                <a:spcPct val="100000"/>
              </a:lnSpc>
              <a:buNone/>
            </a:pPr>
            <a:r>
              <a:rPr lang="en-US" sz="1600" b="1" dirty="0"/>
              <a:t>Guidance:</a:t>
            </a:r>
          </a:p>
          <a:p>
            <a:pPr>
              <a:lnSpc>
                <a:spcPct val="100000"/>
              </a:lnSpc>
            </a:pPr>
            <a:r>
              <a:rPr lang="en-US" sz="1600" dirty="0"/>
              <a:t>Code signing is used to ensure and verify the authenticity of developed code.</a:t>
            </a:r>
          </a:p>
          <a:p>
            <a:pPr>
              <a:lnSpc>
                <a:spcPct val="100000"/>
              </a:lnSpc>
            </a:pPr>
            <a:r>
              <a:rPr lang="en-US" sz="1600" dirty="0"/>
              <a:t>A code signing and key management process has been documented for the organization.</a:t>
            </a:r>
          </a:p>
          <a:p>
            <a:pPr>
              <a:lnSpc>
                <a:spcPct val="100000"/>
              </a:lnSpc>
            </a:pPr>
            <a:r>
              <a:rPr lang="en-US" sz="1600" dirty="0"/>
              <a:t>Project teams work with security auditors to determine which components warrant including within the code signing process.</a:t>
            </a:r>
          </a:p>
          <a:p>
            <a:pPr>
              <a:lnSpc>
                <a:spcPct val="100000"/>
              </a:lnSpc>
            </a:pPr>
            <a:r>
              <a:rPr lang="en-US" sz="1600" dirty="0"/>
              <a:t>List of included code components is reviewed and updated regularly.</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No, it is not applicable.</a:t>
            </a:r>
          </a:p>
          <a:p>
            <a:pPr>
              <a:lnSpc>
                <a:spcPct val="100000"/>
              </a:lnSpc>
            </a:pPr>
            <a:r>
              <a:rPr lang="en-US" sz="1600" dirty="0"/>
              <a:t>Yes, but on an ad-hoc basis.</a:t>
            </a:r>
          </a:p>
          <a:p>
            <a:pPr>
              <a:lnSpc>
                <a:spcPct val="100000"/>
              </a:lnSpc>
            </a:pPr>
            <a:r>
              <a:rPr lang="en-US" sz="1600" dirty="0"/>
              <a:t>Yes</a:t>
            </a:r>
          </a:p>
        </p:txBody>
      </p:sp>
    </p:spTree>
    <p:extLst>
      <p:ext uri="{BB962C8B-B14F-4D97-AF65-F5344CB8AC3E}">
        <p14:creationId xmlns:p14="http://schemas.microsoft.com/office/powerpoint/2010/main" val="289647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normAutofit fontScale="90000"/>
          </a:bodyPr>
          <a:lstStyle/>
          <a:p>
            <a:r>
              <a:rPr lang="en-US" dirty="0">
                <a:solidFill>
                  <a:srgbClr val="00B050"/>
                </a:solidFill>
              </a:rPr>
              <a:t>OpenSAMM Real Examples</a:t>
            </a:r>
          </a:p>
        </p:txBody>
      </p:sp>
    </p:spTree>
    <p:extLst>
      <p:ext uri="{BB962C8B-B14F-4D97-AF65-F5344CB8AC3E}">
        <p14:creationId xmlns:p14="http://schemas.microsoft.com/office/powerpoint/2010/main" val="29082216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5" y="1160748"/>
            <a:ext cx="7269480" cy="515232"/>
          </a:xfrm>
        </p:spPr>
        <p:txBody>
          <a:bodyPr>
            <a:noAutofit/>
          </a:bodyPr>
          <a:lstStyle/>
          <a:p>
            <a:r>
              <a:rPr lang="en-US" sz="1200" b="1" dirty="0">
                <a:solidFill>
                  <a:srgbClr val="0432FF"/>
                </a:solidFill>
                <a:latin typeface="Arial" charset="0"/>
                <a:ea typeface="Arial" charset="0"/>
                <a:cs typeface="Arial" charset="0"/>
              </a:rPr>
              <a:t>Governance</a:t>
            </a:r>
            <a:r>
              <a:rPr lang="en-US" sz="1200" b="1" dirty="0">
                <a:solidFill>
                  <a:schemeClr val="tx1"/>
                </a:solidFill>
                <a:latin typeface="Arial" charset="0"/>
                <a:ea typeface="Arial" charset="0"/>
                <a:cs typeface="Arial" charset="0"/>
              </a:rPr>
              <a:t>: Strategy &amp; Metrics </a:t>
            </a:r>
            <a:br>
              <a:rPr lang="en-US" sz="1200" b="1" dirty="0">
                <a:solidFill>
                  <a:schemeClr val="tx1"/>
                </a:solidFill>
                <a:latin typeface="Arial" charset="0"/>
                <a:ea typeface="Arial" charset="0"/>
                <a:cs typeface="Arial" charset="0"/>
              </a:rPr>
            </a:br>
            <a:r>
              <a:rPr lang="en-US" sz="1200" b="1" dirty="0">
                <a:solidFill>
                  <a:schemeClr val="accent3">
                    <a:lumMod val="50000"/>
                  </a:schemeClr>
                </a:solidFill>
                <a:latin typeface="Arial" charset="0"/>
                <a:ea typeface="Arial" charset="0"/>
                <a:cs typeface="Arial" charset="0"/>
              </a:rPr>
              <a:t>Objective 1:  Establish a unified strategic roadmap for software security within the organization.</a:t>
            </a:r>
            <a:br>
              <a:rPr lang="en-US" sz="1200" b="1" dirty="0">
                <a:solidFill>
                  <a:schemeClr val="accent3">
                    <a:lumMod val="50000"/>
                  </a:schemeClr>
                </a:solidFill>
                <a:latin typeface="Arial" charset="0"/>
                <a:ea typeface="Arial" charset="0"/>
                <a:cs typeface="Arial" charset="0"/>
              </a:rPr>
            </a:br>
            <a:r>
              <a:rPr lang="en-US" sz="1200" b="1" dirty="0">
                <a:solidFill>
                  <a:schemeClr val="accent3">
                    <a:lumMod val="50000"/>
                  </a:schemeClr>
                </a:solidFill>
                <a:latin typeface="Arial" charset="0"/>
                <a:ea typeface="Arial" charset="0"/>
                <a:cs typeface="Arial" charset="0"/>
              </a:rPr>
              <a:t>Question 1</a:t>
            </a:r>
            <a:r>
              <a:rPr lang="en-US" sz="1200" dirty="0">
                <a:solidFill>
                  <a:schemeClr val="accent3">
                    <a:lumMod val="50000"/>
                  </a:schemeClr>
                </a:solidFill>
                <a:latin typeface="Arial" charset="0"/>
                <a:ea typeface="Arial" charset="0"/>
                <a:cs typeface="Arial" charset="0"/>
              </a:rPr>
              <a:t>:  </a:t>
            </a:r>
            <a:r>
              <a:rPr lang="en-US" sz="1200" dirty="0">
                <a:solidFill>
                  <a:schemeClr val="accent3">
                    <a:lumMod val="50000"/>
                  </a:schemeClr>
                </a:solidFill>
                <a:latin typeface="Arial" charset="0"/>
                <a:cs typeface="Arial" charset="0"/>
              </a:rPr>
              <a:t>Is there a software assurance program in place?</a:t>
            </a: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5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5" y="1160748"/>
            <a:ext cx="7269480" cy="515232"/>
          </a:xfrm>
        </p:spPr>
        <p:txBody>
          <a:bodyPr>
            <a:noAutofit/>
          </a:bodyPr>
          <a:lstStyle/>
          <a:p>
            <a:r>
              <a:rPr lang="en-US" sz="1200" b="1" dirty="0">
                <a:solidFill>
                  <a:srgbClr val="0432FF"/>
                </a:solidFill>
                <a:latin typeface="Arial" charset="0"/>
                <a:ea typeface="Arial" charset="0"/>
                <a:cs typeface="Arial" charset="0"/>
              </a:rPr>
              <a:t>Governance</a:t>
            </a:r>
            <a:r>
              <a:rPr lang="en-US" sz="1200" b="1" dirty="0">
                <a:solidFill>
                  <a:schemeClr val="tx1"/>
                </a:solidFill>
                <a:latin typeface="Arial" charset="0"/>
                <a:ea typeface="Arial" charset="0"/>
                <a:cs typeface="Arial" charset="0"/>
              </a:rPr>
              <a:t>: Strategy &amp; Metrics </a:t>
            </a:r>
            <a:br>
              <a:rPr lang="en-US" sz="1200" b="1" dirty="0">
                <a:solidFill>
                  <a:schemeClr val="tx1"/>
                </a:solidFill>
                <a:latin typeface="Arial" charset="0"/>
                <a:ea typeface="Arial" charset="0"/>
                <a:cs typeface="Arial" charset="0"/>
              </a:rPr>
            </a:br>
            <a:r>
              <a:rPr lang="en-US" sz="1200" b="1" dirty="0">
                <a:solidFill>
                  <a:schemeClr val="accent3">
                    <a:lumMod val="50000"/>
                  </a:schemeClr>
                </a:solidFill>
                <a:latin typeface="Arial" charset="0"/>
                <a:ea typeface="Arial" charset="0"/>
                <a:cs typeface="Arial" charset="0"/>
              </a:rPr>
              <a:t>Objective 1:  Establish a unified strategic roadmap for software security within the organization. </a:t>
            </a:r>
            <a:br>
              <a:rPr lang="en-US" sz="1200" b="1" dirty="0">
                <a:solidFill>
                  <a:schemeClr val="accent3">
                    <a:lumMod val="50000"/>
                  </a:schemeClr>
                </a:solidFill>
                <a:latin typeface="Arial" charset="0"/>
                <a:ea typeface="Arial" charset="0"/>
                <a:cs typeface="Arial" charset="0"/>
              </a:rPr>
            </a:br>
            <a:r>
              <a:rPr lang="en-US" sz="1200" b="1" dirty="0">
                <a:solidFill>
                  <a:schemeClr val="accent3">
                    <a:lumMod val="50000"/>
                  </a:schemeClr>
                </a:solidFill>
                <a:latin typeface="Arial" charset="0"/>
                <a:ea typeface="Arial" charset="0"/>
                <a:cs typeface="Arial" charset="0"/>
              </a:rPr>
              <a:t>Question2</a:t>
            </a:r>
            <a:r>
              <a:rPr lang="en-US" sz="1200" dirty="0">
                <a:solidFill>
                  <a:schemeClr val="accent3">
                    <a:lumMod val="50000"/>
                  </a:schemeClr>
                </a:solidFill>
                <a:latin typeface="Arial" charset="0"/>
                <a:ea typeface="Arial" charset="0"/>
                <a:cs typeface="Arial" charset="0"/>
              </a:rPr>
              <a:t>:  Are </a:t>
            </a:r>
            <a:r>
              <a:rPr lang="en-US" sz="1200" dirty="0">
                <a:solidFill>
                  <a:schemeClr val="accent3">
                    <a:lumMod val="50000"/>
                  </a:schemeClr>
                </a:solidFill>
                <a:latin typeface="Arial" charset="0"/>
                <a:cs typeface="Arial" charset="0"/>
              </a:rPr>
              <a:t>development staff aware of future plans for the assurance program?</a:t>
            </a: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53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4" y="1160748"/>
            <a:ext cx="7927250" cy="744253"/>
          </a:xfrm>
        </p:spPr>
        <p:txBody>
          <a:bodyPr>
            <a:noAutofit/>
          </a:bodyPr>
          <a:lstStyle/>
          <a:p>
            <a:r>
              <a:rPr lang="en-US" sz="1200" b="1" dirty="0">
                <a:solidFill>
                  <a:srgbClr val="FF9300"/>
                </a:solidFill>
                <a:latin typeface="Arial" charset="0"/>
                <a:ea typeface="Arial" charset="0"/>
                <a:cs typeface="Arial" charset="0"/>
              </a:rPr>
              <a:t>Construction: </a:t>
            </a:r>
            <a:r>
              <a:rPr lang="en-US" sz="1200" b="1" dirty="0">
                <a:latin typeface="Arial" charset="0"/>
                <a:ea typeface="Arial" charset="0"/>
                <a:cs typeface="Arial" charset="0"/>
              </a:rPr>
              <a:t>Threat Assessment</a:t>
            </a:r>
            <a:br>
              <a:rPr lang="en-US" sz="1200" b="1" dirty="0">
                <a:solidFill>
                  <a:srgbClr val="0070C0"/>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Objective 1:  Identify and understand high-level threats to the organization and individual projects.</a:t>
            </a:r>
            <a:br>
              <a:rPr lang="en-US" sz="1200" b="1" dirty="0">
                <a:solidFill>
                  <a:srgbClr val="8BBD1D">
                    <a:lumMod val="50000"/>
                  </a:srgbClr>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Question 2:  </a:t>
            </a:r>
            <a:r>
              <a:rPr lang="en-US" sz="1200" dirty="0">
                <a:solidFill>
                  <a:srgbClr val="8BBD1D">
                    <a:lumMod val="50000"/>
                  </a:srgbClr>
                </a:solidFill>
                <a:latin typeface="Arial" charset="0"/>
                <a:ea typeface="Arial" charset="0"/>
                <a:cs typeface="Arial" charset="0"/>
              </a:rPr>
              <a:t>Does your organization understand and document the types of attackers it faces?</a:t>
            </a:r>
            <a:endParaRPr lang="en-US" sz="1200" dirty="0">
              <a:solidFill>
                <a:schemeClr val="accent3">
                  <a:lumMod val="50000"/>
                </a:schemeClr>
              </a:solidFill>
              <a:latin typeface="Arial" charset="0"/>
              <a:cs typeface="Arial" charset="0"/>
            </a:endParaRP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76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4" y="1160748"/>
            <a:ext cx="7927250" cy="744253"/>
          </a:xfrm>
        </p:spPr>
        <p:txBody>
          <a:bodyPr>
            <a:noAutofit/>
          </a:bodyPr>
          <a:lstStyle/>
          <a:p>
            <a:r>
              <a:rPr lang="en-US" sz="1200" b="1" dirty="0">
                <a:solidFill>
                  <a:srgbClr val="FF9300"/>
                </a:solidFill>
                <a:latin typeface="Arial" charset="0"/>
                <a:ea typeface="Arial" charset="0"/>
                <a:cs typeface="Arial" charset="0"/>
              </a:rPr>
              <a:t>Construction: </a:t>
            </a:r>
            <a:r>
              <a:rPr lang="en-US" sz="1200" b="1" dirty="0">
                <a:latin typeface="Arial" charset="0"/>
                <a:ea typeface="Arial" charset="0"/>
                <a:cs typeface="Arial" charset="0"/>
              </a:rPr>
              <a:t>Threat Assessment</a:t>
            </a:r>
            <a:br>
              <a:rPr lang="en-US" sz="1200" b="1" dirty="0">
                <a:solidFill>
                  <a:srgbClr val="0070C0"/>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Objective 2:  Increase accuracy of threat assessment and improve granularity of per-project understanding.</a:t>
            </a:r>
            <a:br>
              <a:rPr lang="en-US" sz="1200" b="1" dirty="0">
                <a:solidFill>
                  <a:srgbClr val="8BBD1D">
                    <a:lumMod val="50000"/>
                  </a:srgbClr>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Question 2</a:t>
            </a:r>
            <a:r>
              <a:rPr lang="en-US" sz="1200" dirty="0">
                <a:solidFill>
                  <a:srgbClr val="8BBD1D">
                    <a:lumMod val="50000"/>
                  </a:srgbClr>
                </a:solidFill>
                <a:latin typeface="Arial" charset="0"/>
                <a:ea typeface="Arial" charset="0"/>
                <a:cs typeface="Arial" charset="0"/>
              </a:rPr>
              <a:t>:  Do project teams use a method of rating threats for relative comparison?</a:t>
            </a:r>
            <a:endParaRPr lang="en-US" sz="1200" dirty="0">
              <a:solidFill>
                <a:schemeClr val="accent3">
                  <a:lumMod val="50000"/>
                </a:schemeClr>
              </a:solidFill>
              <a:latin typeface="Arial" charset="0"/>
              <a:cs typeface="Arial" charset="0"/>
            </a:endParaRP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091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4" y="1160748"/>
            <a:ext cx="8054546" cy="744253"/>
          </a:xfrm>
        </p:spPr>
        <p:txBody>
          <a:bodyPr>
            <a:noAutofit/>
          </a:bodyPr>
          <a:lstStyle/>
          <a:p>
            <a:r>
              <a:rPr lang="en-US" sz="1200" b="1" dirty="0">
                <a:solidFill>
                  <a:srgbClr val="008F00"/>
                </a:solidFill>
                <a:latin typeface="Arial" charset="0"/>
                <a:ea typeface="Arial" charset="0"/>
                <a:cs typeface="Arial" charset="0"/>
              </a:rPr>
              <a:t>Verification:</a:t>
            </a:r>
            <a:r>
              <a:rPr lang="en-US" sz="1200" b="1" dirty="0">
                <a:solidFill>
                  <a:srgbClr val="FF9300"/>
                </a:solidFill>
                <a:latin typeface="Arial" charset="0"/>
                <a:ea typeface="Arial" charset="0"/>
                <a:cs typeface="Arial" charset="0"/>
              </a:rPr>
              <a:t> </a:t>
            </a:r>
            <a:r>
              <a:rPr lang="en-US" sz="1200" b="1" dirty="0">
                <a:latin typeface="Arial" charset="0"/>
                <a:ea typeface="Arial" charset="0"/>
                <a:cs typeface="Arial" charset="0"/>
              </a:rPr>
              <a:t>Design Review</a:t>
            </a:r>
            <a:br>
              <a:rPr lang="en-US" sz="1200" b="1" dirty="0">
                <a:solidFill>
                  <a:srgbClr val="0070C0"/>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Objective 1:  Support ad-hoc reviews of software design to ensure baseline mitigations for known risks. </a:t>
            </a:r>
            <a:br>
              <a:rPr lang="en-US" sz="1200" b="1" dirty="0">
                <a:solidFill>
                  <a:srgbClr val="8BBD1D">
                    <a:lumMod val="50000"/>
                  </a:srgbClr>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Question 1:  </a:t>
            </a:r>
            <a:r>
              <a:rPr lang="en-US" sz="1200" dirty="0">
                <a:solidFill>
                  <a:srgbClr val="8BBD1D">
                    <a:lumMod val="50000"/>
                  </a:srgbClr>
                </a:solidFill>
                <a:latin typeface="Arial" charset="0"/>
                <a:ea typeface="Arial" charset="0"/>
                <a:cs typeface="Arial" charset="0"/>
              </a:rPr>
              <a:t>Do project teams document the attack perimeter of software designs?</a:t>
            </a:r>
            <a:endParaRPr lang="en-US" sz="1200" dirty="0">
              <a:solidFill>
                <a:schemeClr val="accent3">
                  <a:lumMod val="50000"/>
                </a:schemeClr>
              </a:solidFill>
              <a:latin typeface="Arial" charset="0"/>
              <a:cs typeface="Arial" charset="0"/>
            </a:endParaRP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7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925417"/>
            <a:ext cx="7543800" cy="1007165"/>
          </a:xfrm>
        </p:spPr>
        <p:txBody>
          <a:bodyPr>
            <a:normAutofit fontScale="90000"/>
          </a:bodyPr>
          <a:lstStyle/>
          <a:p>
            <a:r>
              <a:rPr lang="en-US" dirty="0">
                <a:solidFill>
                  <a:srgbClr val="00B050"/>
                </a:solidFill>
              </a:rPr>
              <a:t>Capability Maturity Model Background</a:t>
            </a:r>
          </a:p>
        </p:txBody>
      </p:sp>
    </p:spTree>
    <p:extLst>
      <p:ext uri="{BB962C8B-B14F-4D97-AF65-F5344CB8AC3E}">
        <p14:creationId xmlns:p14="http://schemas.microsoft.com/office/powerpoint/2010/main" val="22392023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4" y="1160748"/>
            <a:ext cx="8054546" cy="744253"/>
          </a:xfrm>
        </p:spPr>
        <p:txBody>
          <a:bodyPr>
            <a:noAutofit/>
          </a:bodyPr>
          <a:lstStyle/>
          <a:p>
            <a:r>
              <a:rPr lang="en-US" sz="1200" b="1" dirty="0">
                <a:solidFill>
                  <a:srgbClr val="008F00"/>
                </a:solidFill>
                <a:latin typeface="Arial" charset="0"/>
                <a:ea typeface="Arial" charset="0"/>
                <a:cs typeface="Arial" charset="0"/>
              </a:rPr>
              <a:t>Verification:</a:t>
            </a:r>
            <a:r>
              <a:rPr lang="en-US" sz="1200" b="1" dirty="0">
                <a:solidFill>
                  <a:srgbClr val="FF9300"/>
                </a:solidFill>
                <a:latin typeface="Arial" charset="0"/>
                <a:ea typeface="Arial" charset="0"/>
                <a:cs typeface="Arial" charset="0"/>
              </a:rPr>
              <a:t> </a:t>
            </a:r>
            <a:r>
              <a:rPr lang="en-US" sz="1200" b="1" dirty="0">
                <a:latin typeface="Arial" charset="0"/>
                <a:ea typeface="Arial" charset="0"/>
                <a:cs typeface="Arial" charset="0"/>
              </a:rPr>
              <a:t>Design Review</a:t>
            </a:r>
            <a:br>
              <a:rPr lang="en-US" sz="1200" b="1" dirty="0">
                <a:solidFill>
                  <a:srgbClr val="0070C0"/>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Objective 2: Offer assessment services to review software design against comprehensive best practices for security. </a:t>
            </a:r>
            <a:br>
              <a:rPr lang="en-US" sz="1200" b="1" dirty="0">
                <a:solidFill>
                  <a:srgbClr val="8BBD1D">
                    <a:lumMod val="50000"/>
                  </a:srgbClr>
                </a:solidFill>
                <a:latin typeface="Arial" charset="0"/>
                <a:ea typeface="Arial" charset="0"/>
                <a:cs typeface="Arial" charset="0"/>
              </a:rPr>
            </a:br>
            <a:r>
              <a:rPr lang="en-US" sz="1200" b="1" dirty="0">
                <a:solidFill>
                  <a:srgbClr val="8BBD1D">
                    <a:lumMod val="50000"/>
                  </a:srgbClr>
                </a:solidFill>
                <a:latin typeface="Arial" charset="0"/>
                <a:ea typeface="Arial" charset="0"/>
                <a:cs typeface="Arial" charset="0"/>
              </a:rPr>
              <a:t>Question 2:  </a:t>
            </a:r>
            <a:r>
              <a:rPr lang="en-US" sz="1200" dirty="0">
                <a:solidFill>
                  <a:srgbClr val="8BBD1D">
                    <a:lumMod val="50000"/>
                  </a:srgbClr>
                </a:solidFill>
                <a:latin typeface="Arial" charset="0"/>
                <a:ea typeface="Arial" charset="0"/>
                <a:cs typeface="Arial" charset="0"/>
              </a:rPr>
              <a:t>Are project stakeholders aware of how to obtain a formal secure design review?</a:t>
            </a:r>
            <a:endParaRPr lang="en-US" sz="1200" dirty="0">
              <a:solidFill>
                <a:schemeClr val="accent3">
                  <a:lumMod val="50000"/>
                </a:schemeClr>
              </a:solidFill>
              <a:latin typeface="Arial" charset="0"/>
              <a:cs typeface="Arial" charset="0"/>
            </a:endParaRP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6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4" y="1160748"/>
            <a:ext cx="8054546" cy="744253"/>
          </a:xfrm>
        </p:spPr>
        <p:txBody>
          <a:bodyPr>
            <a:noAutofit/>
          </a:bodyPr>
          <a:lstStyle/>
          <a:p>
            <a:r>
              <a:rPr lang="en-US" sz="1200" b="1" dirty="0">
                <a:solidFill>
                  <a:srgbClr val="FF2600"/>
                </a:solidFill>
                <a:latin typeface="Arial" charset="0"/>
                <a:ea typeface="Arial" charset="0"/>
                <a:cs typeface="Arial" charset="0"/>
              </a:rPr>
              <a:t>Operations: </a:t>
            </a:r>
            <a:r>
              <a:rPr lang="en-US" sz="1200" b="1" dirty="0">
                <a:latin typeface="Arial" charset="0"/>
                <a:ea typeface="Arial" charset="0"/>
                <a:cs typeface="Arial" charset="0"/>
              </a:rPr>
              <a:t>Issue Management</a:t>
            </a:r>
            <a:br>
              <a:rPr lang="en-US" sz="1500" b="1" dirty="0">
                <a:latin typeface="Arial" charset="0"/>
                <a:ea typeface="Arial" charset="0"/>
                <a:cs typeface="Arial" charset="0"/>
              </a:rPr>
            </a:br>
            <a:r>
              <a:rPr lang="en-US" sz="1200" b="1" dirty="0">
                <a:solidFill>
                  <a:srgbClr val="8BBD1D">
                    <a:lumMod val="50000"/>
                  </a:srgbClr>
                </a:solidFill>
                <a:latin typeface="Arial" charset="0"/>
                <a:cs typeface="Arial" charset="0"/>
              </a:rPr>
              <a:t>Objective 1:  Understand high-level plan for responding to issue reports or incidents.</a:t>
            </a:r>
            <a:br>
              <a:rPr lang="en-US" sz="1200" b="1" dirty="0">
                <a:solidFill>
                  <a:srgbClr val="8BBD1D">
                    <a:lumMod val="50000"/>
                  </a:srgbClr>
                </a:solidFill>
                <a:latin typeface="Arial" charset="0"/>
                <a:cs typeface="Arial" charset="0"/>
              </a:rPr>
            </a:br>
            <a:r>
              <a:rPr lang="en-US" sz="1200" b="1" dirty="0">
                <a:solidFill>
                  <a:srgbClr val="8BBD1D">
                    <a:lumMod val="50000"/>
                  </a:srgbClr>
                </a:solidFill>
                <a:latin typeface="Arial" charset="0"/>
                <a:cs typeface="Arial" charset="0"/>
              </a:rPr>
              <a:t>Question 1:  </a:t>
            </a:r>
            <a:r>
              <a:rPr lang="en-US" sz="1200" dirty="0">
                <a:solidFill>
                  <a:srgbClr val="8BBD1D">
                    <a:lumMod val="50000"/>
                  </a:srgbClr>
                </a:solidFill>
                <a:latin typeface="Arial" charset="0"/>
                <a:ea typeface="Arial" charset="0"/>
                <a:cs typeface="Arial" charset="0"/>
              </a:rPr>
              <a:t>Do projects have a point of contact for security issues or incidents?</a:t>
            </a:r>
            <a:endParaRPr lang="en-US" sz="1200" dirty="0">
              <a:solidFill>
                <a:schemeClr val="accent3">
                  <a:lumMod val="50000"/>
                </a:schemeClr>
              </a:solidFill>
              <a:latin typeface="Arial" charset="0"/>
              <a:cs typeface="Arial" charset="0"/>
            </a:endParaRP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220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4" y="1160748"/>
            <a:ext cx="8054546" cy="744253"/>
          </a:xfrm>
        </p:spPr>
        <p:txBody>
          <a:bodyPr>
            <a:noAutofit/>
          </a:bodyPr>
          <a:lstStyle/>
          <a:p>
            <a:r>
              <a:rPr lang="en-US" sz="1200" b="1" dirty="0">
                <a:solidFill>
                  <a:srgbClr val="FF2600"/>
                </a:solidFill>
                <a:latin typeface="Arial" charset="0"/>
                <a:ea typeface="Arial" charset="0"/>
                <a:cs typeface="Arial" charset="0"/>
              </a:rPr>
              <a:t>Operations: </a:t>
            </a:r>
            <a:r>
              <a:rPr lang="en-US" sz="1200" b="1" dirty="0">
                <a:latin typeface="Arial" charset="0"/>
                <a:ea typeface="Arial" charset="0"/>
                <a:cs typeface="Arial" charset="0"/>
              </a:rPr>
              <a:t>Environment Hardening</a:t>
            </a:r>
            <a:br>
              <a:rPr lang="en-US" sz="1500" b="1" dirty="0">
                <a:latin typeface="Arial" charset="0"/>
                <a:ea typeface="Arial" charset="0"/>
                <a:cs typeface="Arial" charset="0"/>
              </a:rPr>
            </a:br>
            <a:r>
              <a:rPr lang="en-US" sz="1200" b="1" dirty="0">
                <a:solidFill>
                  <a:srgbClr val="8BBD1D">
                    <a:lumMod val="50000"/>
                  </a:srgbClr>
                </a:solidFill>
                <a:latin typeface="Arial" charset="0"/>
                <a:cs typeface="Arial" charset="0"/>
              </a:rPr>
              <a:t>Objective 1:  Understand baseline operational environment for applications and software components.</a:t>
            </a:r>
            <a:br>
              <a:rPr lang="en-US" sz="1200" b="1" dirty="0">
                <a:solidFill>
                  <a:srgbClr val="8BBD1D">
                    <a:lumMod val="50000"/>
                  </a:srgbClr>
                </a:solidFill>
                <a:latin typeface="Arial" charset="0"/>
                <a:cs typeface="Arial" charset="0"/>
              </a:rPr>
            </a:br>
            <a:r>
              <a:rPr lang="en-US" sz="1200" b="1" dirty="0">
                <a:solidFill>
                  <a:srgbClr val="8BBD1D">
                    <a:lumMod val="50000"/>
                  </a:srgbClr>
                </a:solidFill>
                <a:latin typeface="Arial" charset="0"/>
                <a:cs typeface="Arial" charset="0"/>
              </a:rPr>
              <a:t>Question 1:  </a:t>
            </a:r>
            <a:r>
              <a:rPr lang="en-US" sz="1200" dirty="0">
                <a:solidFill>
                  <a:srgbClr val="8BBD1D">
                    <a:lumMod val="50000"/>
                  </a:srgbClr>
                </a:solidFill>
                <a:latin typeface="Arial" charset="0"/>
                <a:cs typeface="Arial" charset="0"/>
              </a:rPr>
              <a:t>Do projects document operational environment security requirements?</a:t>
            </a:r>
            <a:endParaRPr lang="en-US" sz="1200" dirty="0">
              <a:solidFill>
                <a:schemeClr val="accent3">
                  <a:lumMod val="50000"/>
                </a:schemeClr>
              </a:solidFill>
              <a:latin typeface="Arial" charset="0"/>
              <a:cs typeface="Arial" charset="0"/>
            </a:endParaRPr>
          </a:p>
        </p:txBody>
      </p:sp>
      <p:graphicFrame>
        <p:nvGraphicFramePr>
          <p:cNvPr id="3" name="Chart 2">
            <a:extLst>
              <a:ext uri="{FF2B5EF4-FFF2-40B4-BE49-F238E27FC236}">
                <a16:creationId xmlns:a16="http://schemas.microsoft.com/office/drawing/2014/main" id="{3E88E04E-D8E7-DA47-8CD6-D0683AEF6B02}"/>
              </a:ext>
            </a:extLst>
          </p:cNvPr>
          <p:cNvGraphicFramePr/>
          <p:nvPr/>
        </p:nvGraphicFramePr>
        <p:xfrm>
          <a:off x="415084" y="1905000"/>
          <a:ext cx="8054546"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93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CF6AD8-093B-444D-81BD-8CF605A17312}"/>
              </a:ext>
            </a:extLst>
          </p:cNvPr>
          <p:cNvPicPr>
            <a:picLocks noChangeAspect="1"/>
          </p:cNvPicPr>
          <p:nvPr/>
        </p:nvPicPr>
        <p:blipFill rotWithShape="1">
          <a:blip r:embed="rId3"/>
          <a:srcRect l="1477" t="1681" r="812" b="2051"/>
          <a:stretch/>
        </p:blipFill>
        <p:spPr>
          <a:xfrm>
            <a:off x="1382151" y="1353137"/>
            <a:ext cx="6404317" cy="4135901"/>
          </a:xfrm>
          <a:prstGeom prst="rect">
            <a:avLst/>
          </a:prstGeom>
        </p:spPr>
      </p:pic>
      <p:sp>
        <p:nvSpPr>
          <p:cNvPr id="2" name="TextBox 1">
            <a:extLst>
              <a:ext uri="{FF2B5EF4-FFF2-40B4-BE49-F238E27FC236}">
                <a16:creationId xmlns:a16="http://schemas.microsoft.com/office/drawing/2014/main" id="{667563CF-DA93-B546-81ED-325EAA973259}"/>
              </a:ext>
            </a:extLst>
          </p:cNvPr>
          <p:cNvSpPr txBox="1"/>
          <p:nvPr/>
        </p:nvSpPr>
        <p:spPr>
          <a:xfrm>
            <a:off x="430078" y="2038701"/>
            <a:ext cx="1464590" cy="323165"/>
          </a:xfrm>
          <a:prstGeom prst="rect">
            <a:avLst/>
          </a:prstGeom>
          <a:noFill/>
        </p:spPr>
        <p:txBody>
          <a:bodyPr wrap="square" rtlCol="0">
            <a:spAutoFit/>
          </a:bodyPr>
          <a:lstStyle/>
          <a:p>
            <a:pPr defTabSz="685800">
              <a:buClr>
                <a:srgbClr val="000000"/>
              </a:buClr>
            </a:pPr>
            <a:r>
              <a:rPr lang="en-US" sz="1500" kern="0" dirty="0">
                <a:solidFill>
                  <a:srgbClr val="FF0000"/>
                </a:solidFill>
                <a:latin typeface="Arial"/>
                <a:cs typeface="Arial"/>
                <a:sym typeface="Arial"/>
              </a:rPr>
              <a:t>Operations</a:t>
            </a:r>
          </a:p>
        </p:txBody>
      </p:sp>
      <p:sp>
        <p:nvSpPr>
          <p:cNvPr id="4" name="TextBox 3">
            <a:extLst>
              <a:ext uri="{FF2B5EF4-FFF2-40B4-BE49-F238E27FC236}">
                <a16:creationId xmlns:a16="http://schemas.microsoft.com/office/drawing/2014/main" id="{76AE204D-A444-7A48-B093-9A539D0BBD39}"/>
              </a:ext>
            </a:extLst>
          </p:cNvPr>
          <p:cNvSpPr txBox="1"/>
          <p:nvPr/>
        </p:nvSpPr>
        <p:spPr>
          <a:xfrm>
            <a:off x="7448307" y="2038701"/>
            <a:ext cx="1290234" cy="323165"/>
          </a:xfrm>
          <a:prstGeom prst="rect">
            <a:avLst/>
          </a:prstGeom>
          <a:noFill/>
        </p:spPr>
        <p:txBody>
          <a:bodyPr wrap="square" rtlCol="0">
            <a:spAutoFit/>
          </a:bodyPr>
          <a:lstStyle/>
          <a:p>
            <a:pPr defTabSz="685800">
              <a:buClr>
                <a:srgbClr val="000000"/>
              </a:buClr>
            </a:pPr>
            <a:r>
              <a:rPr lang="en-US" sz="1500" kern="0" dirty="0">
                <a:solidFill>
                  <a:srgbClr val="0432FF"/>
                </a:solidFill>
                <a:latin typeface="Arial"/>
                <a:cs typeface="Arial"/>
                <a:sym typeface="Arial"/>
              </a:rPr>
              <a:t>Governance</a:t>
            </a:r>
          </a:p>
        </p:txBody>
      </p:sp>
      <p:sp>
        <p:nvSpPr>
          <p:cNvPr id="5" name="TextBox 4">
            <a:extLst>
              <a:ext uri="{FF2B5EF4-FFF2-40B4-BE49-F238E27FC236}">
                <a16:creationId xmlns:a16="http://schemas.microsoft.com/office/drawing/2014/main" id="{C4FB950A-6E20-9F40-8AF4-71F312B9095F}"/>
              </a:ext>
            </a:extLst>
          </p:cNvPr>
          <p:cNvSpPr txBox="1"/>
          <p:nvPr/>
        </p:nvSpPr>
        <p:spPr>
          <a:xfrm>
            <a:off x="430078" y="4588467"/>
            <a:ext cx="1150749" cy="323165"/>
          </a:xfrm>
          <a:prstGeom prst="rect">
            <a:avLst/>
          </a:prstGeom>
          <a:noFill/>
        </p:spPr>
        <p:txBody>
          <a:bodyPr wrap="square" rtlCol="0">
            <a:spAutoFit/>
          </a:bodyPr>
          <a:lstStyle/>
          <a:p>
            <a:pPr defTabSz="685800">
              <a:buClr>
                <a:srgbClr val="000000"/>
              </a:buClr>
            </a:pPr>
            <a:r>
              <a:rPr lang="en-US" sz="1500" kern="0" dirty="0">
                <a:solidFill>
                  <a:srgbClr val="00B050"/>
                </a:solidFill>
                <a:latin typeface="Arial"/>
                <a:cs typeface="Arial"/>
                <a:sym typeface="Arial"/>
              </a:rPr>
              <a:t>Verification</a:t>
            </a:r>
          </a:p>
        </p:txBody>
      </p:sp>
      <p:sp>
        <p:nvSpPr>
          <p:cNvPr id="6" name="TextBox 5">
            <a:extLst>
              <a:ext uri="{FF2B5EF4-FFF2-40B4-BE49-F238E27FC236}">
                <a16:creationId xmlns:a16="http://schemas.microsoft.com/office/drawing/2014/main" id="{12CC75E5-6E39-9F4E-8F36-8680F3221324}"/>
              </a:ext>
            </a:extLst>
          </p:cNvPr>
          <p:cNvSpPr txBox="1"/>
          <p:nvPr/>
        </p:nvSpPr>
        <p:spPr>
          <a:xfrm>
            <a:off x="7448307" y="4588467"/>
            <a:ext cx="1290233" cy="323165"/>
          </a:xfrm>
          <a:prstGeom prst="rect">
            <a:avLst/>
          </a:prstGeom>
          <a:noFill/>
        </p:spPr>
        <p:txBody>
          <a:bodyPr wrap="square" rtlCol="0">
            <a:spAutoFit/>
          </a:bodyPr>
          <a:lstStyle/>
          <a:p>
            <a:pPr defTabSz="685800">
              <a:buClr>
                <a:srgbClr val="000000"/>
              </a:buClr>
            </a:pPr>
            <a:r>
              <a:rPr lang="en-US" sz="1500" kern="0" dirty="0">
                <a:solidFill>
                  <a:srgbClr val="FF9300"/>
                </a:solidFill>
                <a:latin typeface="Arial"/>
                <a:cs typeface="Arial"/>
                <a:sym typeface="Arial"/>
              </a:rPr>
              <a:t>Construction</a:t>
            </a:r>
          </a:p>
        </p:txBody>
      </p:sp>
      <p:grpSp>
        <p:nvGrpSpPr>
          <p:cNvPr id="7" name="Group 6">
            <a:extLst>
              <a:ext uri="{FF2B5EF4-FFF2-40B4-BE49-F238E27FC236}">
                <a16:creationId xmlns:a16="http://schemas.microsoft.com/office/drawing/2014/main" id="{9D84B117-96C6-964B-92AC-2A2C197DC738}"/>
              </a:ext>
            </a:extLst>
          </p:cNvPr>
          <p:cNvGrpSpPr/>
          <p:nvPr/>
        </p:nvGrpSpPr>
        <p:grpSpPr>
          <a:xfrm>
            <a:off x="2658520" y="766772"/>
            <a:ext cx="3851578" cy="586365"/>
            <a:chOff x="450145" y="427122"/>
            <a:chExt cx="5135437" cy="708958"/>
          </a:xfrm>
        </p:grpSpPr>
        <p:sp>
          <p:nvSpPr>
            <p:cNvPr id="8" name="Rectangle: Rounded Corners 10">
              <a:extLst>
                <a:ext uri="{FF2B5EF4-FFF2-40B4-BE49-F238E27FC236}">
                  <a16:creationId xmlns:a16="http://schemas.microsoft.com/office/drawing/2014/main" id="{C5B80F05-6C3B-1148-93EA-F1C51095D69F}"/>
                </a:ext>
              </a:extLst>
            </p:cNvPr>
            <p:cNvSpPr/>
            <p:nvPr/>
          </p:nvSpPr>
          <p:spPr>
            <a:xfrm>
              <a:off x="2729864" y="1073453"/>
              <a:ext cx="288000" cy="62627"/>
            </a:xfrm>
            <a:prstGeom prst="roundRect">
              <a:avLst>
                <a:gd name="adj" fmla="val 9388"/>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id-ID" sz="1050" kern="0" dirty="0">
                <a:solidFill>
                  <a:srgbClr val="FFFFFF"/>
                </a:solidFill>
                <a:latin typeface="Arial"/>
                <a:sym typeface="Arial"/>
              </a:endParaRPr>
            </a:p>
          </p:txBody>
        </p:sp>
        <p:sp>
          <p:nvSpPr>
            <p:cNvPr id="9" name="TextBox 8">
              <a:extLst>
                <a:ext uri="{FF2B5EF4-FFF2-40B4-BE49-F238E27FC236}">
                  <a16:creationId xmlns:a16="http://schemas.microsoft.com/office/drawing/2014/main" id="{E6409AC4-4735-2141-A970-566FF6F7AD6F}"/>
                </a:ext>
              </a:extLst>
            </p:cNvPr>
            <p:cNvSpPr txBox="1"/>
            <p:nvPr/>
          </p:nvSpPr>
          <p:spPr>
            <a:xfrm>
              <a:off x="450145" y="427122"/>
              <a:ext cx="5135437" cy="614004"/>
            </a:xfrm>
            <a:prstGeom prst="rect">
              <a:avLst/>
            </a:prstGeom>
            <a:noFill/>
          </p:spPr>
          <p:txBody>
            <a:bodyPr wrap="square" rtlCol="0">
              <a:spAutoFit/>
            </a:bodyPr>
            <a:lstStyle>
              <a:defPPr>
                <a:defRPr lang="en-US"/>
              </a:defPPr>
              <a:lvl1pPr>
                <a:defRPr sz="3600" b="1">
                  <a:solidFill>
                    <a:schemeClr val="tx1">
                      <a:lumMod val="75000"/>
                      <a:lumOff val="25000"/>
                    </a:schemeClr>
                  </a:solidFill>
                  <a:latin typeface="Raleway" panose="020B0503030101060003" pitchFamily="34" charset="0"/>
                  <a:ea typeface="Open Sans" panose="020B0606030504020204" pitchFamily="34" charset="0"/>
                  <a:cs typeface="Open Sans" panose="020B0606030504020204" pitchFamily="34" charset="0"/>
                </a:defRPr>
              </a:lvl1pPr>
            </a:lstStyle>
            <a:p>
              <a:pPr algn="ctr" defTabSz="685800">
                <a:buClr>
                  <a:srgbClr val="000000"/>
                </a:buClr>
              </a:pPr>
              <a:r>
                <a:rPr lang="en-US" sz="2700" kern="0" dirty="0">
                  <a:solidFill>
                    <a:srgbClr val="000000">
                      <a:lumMod val="75000"/>
                      <a:lumOff val="25000"/>
                    </a:srgbClr>
                  </a:solidFill>
                  <a:sym typeface="Arial"/>
                </a:rPr>
                <a:t>Current State</a:t>
              </a:r>
            </a:p>
          </p:txBody>
        </p:sp>
      </p:grpSp>
    </p:spTree>
    <p:extLst>
      <p:ext uri="{BB962C8B-B14F-4D97-AF65-F5344CB8AC3E}">
        <p14:creationId xmlns:p14="http://schemas.microsoft.com/office/powerpoint/2010/main" val="38050460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779591-E29A-4134-AA2E-822608D7E1AA}"/>
              </a:ext>
            </a:extLst>
          </p:cNvPr>
          <p:cNvGrpSpPr/>
          <p:nvPr/>
        </p:nvGrpSpPr>
        <p:grpSpPr>
          <a:xfrm>
            <a:off x="2646211" y="971078"/>
            <a:ext cx="3851578" cy="586365"/>
            <a:chOff x="450145" y="427122"/>
            <a:chExt cx="5135437" cy="708958"/>
          </a:xfrm>
        </p:grpSpPr>
        <p:sp>
          <p:nvSpPr>
            <p:cNvPr id="11" name="Rectangle: Rounded Corners 10">
              <a:extLst>
                <a:ext uri="{FF2B5EF4-FFF2-40B4-BE49-F238E27FC236}">
                  <a16:creationId xmlns:a16="http://schemas.microsoft.com/office/drawing/2014/main" id="{24D50BB5-88DC-4FCB-B2CB-8814F315D900}"/>
                </a:ext>
              </a:extLst>
            </p:cNvPr>
            <p:cNvSpPr/>
            <p:nvPr/>
          </p:nvSpPr>
          <p:spPr>
            <a:xfrm>
              <a:off x="2729864" y="1073453"/>
              <a:ext cx="288000" cy="62627"/>
            </a:xfrm>
            <a:prstGeom prst="roundRect">
              <a:avLst>
                <a:gd name="adj" fmla="val 9388"/>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id-ID" sz="1050" kern="0" dirty="0">
                <a:solidFill>
                  <a:srgbClr val="FFFFFF"/>
                </a:solidFill>
                <a:latin typeface="Arial"/>
                <a:sym typeface="Arial"/>
              </a:endParaRPr>
            </a:p>
          </p:txBody>
        </p:sp>
        <p:sp>
          <p:nvSpPr>
            <p:cNvPr id="12" name="TextBox 11">
              <a:extLst>
                <a:ext uri="{FF2B5EF4-FFF2-40B4-BE49-F238E27FC236}">
                  <a16:creationId xmlns:a16="http://schemas.microsoft.com/office/drawing/2014/main" id="{910BC653-CBF6-4AE1-97E1-6495D5BE2EDA}"/>
                </a:ext>
              </a:extLst>
            </p:cNvPr>
            <p:cNvSpPr txBox="1"/>
            <p:nvPr/>
          </p:nvSpPr>
          <p:spPr>
            <a:xfrm>
              <a:off x="450145" y="427122"/>
              <a:ext cx="5135437" cy="614004"/>
            </a:xfrm>
            <a:prstGeom prst="rect">
              <a:avLst/>
            </a:prstGeom>
            <a:noFill/>
          </p:spPr>
          <p:txBody>
            <a:bodyPr wrap="square" rtlCol="0">
              <a:spAutoFit/>
            </a:bodyPr>
            <a:lstStyle>
              <a:defPPr>
                <a:defRPr lang="en-US"/>
              </a:defPPr>
              <a:lvl1pPr>
                <a:defRPr sz="3600" b="1">
                  <a:solidFill>
                    <a:schemeClr val="tx1">
                      <a:lumMod val="75000"/>
                      <a:lumOff val="25000"/>
                    </a:schemeClr>
                  </a:solidFill>
                  <a:latin typeface="Raleway" panose="020B0503030101060003" pitchFamily="34" charset="0"/>
                  <a:ea typeface="Open Sans" panose="020B0606030504020204" pitchFamily="34" charset="0"/>
                  <a:cs typeface="Open Sans" panose="020B0606030504020204" pitchFamily="34" charset="0"/>
                </a:defRPr>
              </a:lvl1pPr>
            </a:lstStyle>
            <a:p>
              <a:pPr algn="ctr" defTabSz="685800">
                <a:buClr>
                  <a:srgbClr val="000000"/>
                </a:buClr>
              </a:pPr>
              <a:r>
                <a:rPr lang="en-US" sz="2700" kern="0" dirty="0">
                  <a:solidFill>
                    <a:srgbClr val="000000">
                      <a:lumMod val="75000"/>
                      <a:lumOff val="25000"/>
                    </a:srgbClr>
                  </a:solidFill>
                  <a:sym typeface="Arial"/>
                </a:rPr>
                <a:t>Current State</a:t>
              </a:r>
            </a:p>
          </p:txBody>
        </p:sp>
      </p:grpSp>
      <p:pic>
        <p:nvPicPr>
          <p:cNvPr id="2" name="Picture 1">
            <a:extLst>
              <a:ext uri="{FF2B5EF4-FFF2-40B4-BE49-F238E27FC236}">
                <a16:creationId xmlns:a16="http://schemas.microsoft.com/office/drawing/2014/main" id="{D117C93C-4AB9-134F-ABBB-14EBA20E7C7E}"/>
              </a:ext>
            </a:extLst>
          </p:cNvPr>
          <p:cNvPicPr>
            <a:picLocks noChangeAspect="1"/>
          </p:cNvPicPr>
          <p:nvPr/>
        </p:nvPicPr>
        <p:blipFill rotWithShape="1">
          <a:blip r:embed="rId3"/>
          <a:srcRect t="3014"/>
          <a:stretch/>
        </p:blipFill>
        <p:spPr>
          <a:xfrm>
            <a:off x="1841077" y="1846600"/>
            <a:ext cx="5691728" cy="3616253"/>
          </a:xfrm>
          <a:prstGeom prst="rect">
            <a:avLst/>
          </a:prstGeom>
        </p:spPr>
      </p:pic>
      <p:sp>
        <p:nvSpPr>
          <p:cNvPr id="8" name="TextBox 7">
            <a:extLst>
              <a:ext uri="{FF2B5EF4-FFF2-40B4-BE49-F238E27FC236}">
                <a16:creationId xmlns:a16="http://schemas.microsoft.com/office/drawing/2014/main" id="{F245A300-6EBE-0E49-92D6-51AADDE3A2EF}"/>
              </a:ext>
            </a:extLst>
          </p:cNvPr>
          <p:cNvSpPr txBox="1"/>
          <p:nvPr/>
        </p:nvSpPr>
        <p:spPr>
          <a:xfrm>
            <a:off x="430078" y="2038701"/>
            <a:ext cx="1464590" cy="323165"/>
          </a:xfrm>
          <a:prstGeom prst="rect">
            <a:avLst/>
          </a:prstGeom>
          <a:noFill/>
        </p:spPr>
        <p:txBody>
          <a:bodyPr wrap="square" rtlCol="0">
            <a:spAutoFit/>
          </a:bodyPr>
          <a:lstStyle/>
          <a:p>
            <a:pPr defTabSz="685800">
              <a:buClr>
                <a:srgbClr val="000000"/>
              </a:buClr>
            </a:pPr>
            <a:r>
              <a:rPr lang="en-US" sz="1500" kern="0" dirty="0">
                <a:solidFill>
                  <a:srgbClr val="FF0000"/>
                </a:solidFill>
                <a:latin typeface="Arial"/>
                <a:cs typeface="Arial"/>
                <a:sym typeface="Arial"/>
              </a:rPr>
              <a:t>Operations</a:t>
            </a:r>
          </a:p>
        </p:txBody>
      </p:sp>
      <p:sp>
        <p:nvSpPr>
          <p:cNvPr id="13" name="TextBox 12">
            <a:extLst>
              <a:ext uri="{FF2B5EF4-FFF2-40B4-BE49-F238E27FC236}">
                <a16:creationId xmlns:a16="http://schemas.microsoft.com/office/drawing/2014/main" id="{1337EABD-86C2-1845-9FCA-8C6136C768B2}"/>
              </a:ext>
            </a:extLst>
          </p:cNvPr>
          <p:cNvSpPr txBox="1"/>
          <p:nvPr/>
        </p:nvSpPr>
        <p:spPr>
          <a:xfrm>
            <a:off x="7448307" y="2038701"/>
            <a:ext cx="1290234" cy="323165"/>
          </a:xfrm>
          <a:prstGeom prst="rect">
            <a:avLst/>
          </a:prstGeom>
          <a:noFill/>
        </p:spPr>
        <p:txBody>
          <a:bodyPr wrap="square" rtlCol="0">
            <a:spAutoFit/>
          </a:bodyPr>
          <a:lstStyle/>
          <a:p>
            <a:pPr defTabSz="685800">
              <a:buClr>
                <a:srgbClr val="000000"/>
              </a:buClr>
            </a:pPr>
            <a:r>
              <a:rPr lang="en-US" sz="1500" kern="0" dirty="0">
                <a:solidFill>
                  <a:srgbClr val="0432FF"/>
                </a:solidFill>
                <a:latin typeface="Arial"/>
                <a:cs typeface="Arial"/>
                <a:sym typeface="Arial"/>
              </a:rPr>
              <a:t>Governance</a:t>
            </a:r>
          </a:p>
        </p:txBody>
      </p:sp>
      <p:sp>
        <p:nvSpPr>
          <p:cNvPr id="14" name="TextBox 13">
            <a:extLst>
              <a:ext uri="{FF2B5EF4-FFF2-40B4-BE49-F238E27FC236}">
                <a16:creationId xmlns:a16="http://schemas.microsoft.com/office/drawing/2014/main" id="{905375AF-5C53-034E-AEA3-480482CCBE1A}"/>
              </a:ext>
            </a:extLst>
          </p:cNvPr>
          <p:cNvSpPr txBox="1"/>
          <p:nvPr/>
        </p:nvSpPr>
        <p:spPr>
          <a:xfrm>
            <a:off x="430078" y="4588467"/>
            <a:ext cx="1150749" cy="323165"/>
          </a:xfrm>
          <a:prstGeom prst="rect">
            <a:avLst/>
          </a:prstGeom>
          <a:noFill/>
        </p:spPr>
        <p:txBody>
          <a:bodyPr wrap="square" rtlCol="0">
            <a:spAutoFit/>
          </a:bodyPr>
          <a:lstStyle/>
          <a:p>
            <a:pPr defTabSz="685800">
              <a:buClr>
                <a:srgbClr val="000000"/>
              </a:buClr>
            </a:pPr>
            <a:r>
              <a:rPr lang="en-US" sz="1500" kern="0" dirty="0">
                <a:solidFill>
                  <a:srgbClr val="00B050"/>
                </a:solidFill>
                <a:latin typeface="Arial"/>
                <a:cs typeface="Arial"/>
                <a:sym typeface="Arial"/>
              </a:rPr>
              <a:t>Verification</a:t>
            </a:r>
          </a:p>
        </p:txBody>
      </p:sp>
      <p:sp>
        <p:nvSpPr>
          <p:cNvPr id="15" name="TextBox 14">
            <a:extLst>
              <a:ext uri="{FF2B5EF4-FFF2-40B4-BE49-F238E27FC236}">
                <a16:creationId xmlns:a16="http://schemas.microsoft.com/office/drawing/2014/main" id="{24F41D6F-B73A-7F43-976C-072C27F5328D}"/>
              </a:ext>
            </a:extLst>
          </p:cNvPr>
          <p:cNvSpPr txBox="1"/>
          <p:nvPr/>
        </p:nvSpPr>
        <p:spPr>
          <a:xfrm>
            <a:off x="7448307" y="4588467"/>
            <a:ext cx="1290233" cy="323165"/>
          </a:xfrm>
          <a:prstGeom prst="rect">
            <a:avLst/>
          </a:prstGeom>
          <a:noFill/>
        </p:spPr>
        <p:txBody>
          <a:bodyPr wrap="square" rtlCol="0">
            <a:spAutoFit/>
          </a:bodyPr>
          <a:lstStyle/>
          <a:p>
            <a:pPr defTabSz="685800">
              <a:buClr>
                <a:srgbClr val="000000"/>
              </a:buClr>
            </a:pPr>
            <a:r>
              <a:rPr lang="en-US" sz="1500" kern="0" dirty="0">
                <a:solidFill>
                  <a:srgbClr val="FF9300"/>
                </a:solidFill>
                <a:latin typeface="Arial"/>
                <a:cs typeface="Arial"/>
                <a:sym typeface="Arial"/>
              </a:rPr>
              <a:t>Construction</a:t>
            </a:r>
          </a:p>
        </p:txBody>
      </p:sp>
    </p:spTree>
    <p:extLst>
      <p:ext uri="{BB962C8B-B14F-4D97-AF65-F5344CB8AC3E}">
        <p14:creationId xmlns:p14="http://schemas.microsoft.com/office/powerpoint/2010/main" val="28104492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779591-E29A-4134-AA2E-822608D7E1AA}"/>
              </a:ext>
            </a:extLst>
          </p:cNvPr>
          <p:cNvGrpSpPr/>
          <p:nvPr/>
        </p:nvGrpSpPr>
        <p:grpSpPr>
          <a:xfrm>
            <a:off x="2545151" y="1214762"/>
            <a:ext cx="3851578" cy="586365"/>
            <a:chOff x="450145" y="427122"/>
            <a:chExt cx="5135437" cy="708958"/>
          </a:xfrm>
        </p:grpSpPr>
        <p:sp>
          <p:nvSpPr>
            <p:cNvPr id="11" name="Rectangle: Rounded Corners 10">
              <a:extLst>
                <a:ext uri="{FF2B5EF4-FFF2-40B4-BE49-F238E27FC236}">
                  <a16:creationId xmlns:a16="http://schemas.microsoft.com/office/drawing/2014/main" id="{24D50BB5-88DC-4FCB-B2CB-8814F315D900}"/>
                </a:ext>
              </a:extLst>
            </p:cNvPr>
            <p:cNvSpPr/>
            <p:nvPr/>
          </p:nvSpPr>
          <p:spPr>
            <a:xfrm>
              <a:off x="2729864" y="1073453"/>
              <a:ext cx="288000" cy="62627"/>
            </a:xfrm>
            <a:prstGeom prst="roundRect">
              <a:avLst>
                <a:gd name="adj" fmla="val 9388"/>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id-ID" sz="1050" kern="0" dirty="0">
                <a:solidFill>
                  <a:srgbClr val="FFFFFF"/>
                </a:solidFill>
                <a:latin typeface="Arial"/>
                <a:sym typeface="Arial"/>
              </a:endParaRPr>
            </a:p>
          </p:txBody>
        </p:sp>
        <p:sp>
          <p:nvSpPr>
            <p:cNvPr id="12" name="TextBox 11">
              <a:extLst>
                <a:ext uri="{FF2B5EF4-FFF2-40B4-BE49-F238E27FC236}">
                  <a16:creationId xmlns:a16="http://schemas.microsoft.com/office/drawing/2014/main" id="{910BC653-CBF6-4AE1-97E1-6495D5BE2EDA}"/>
                </a:ext>
              </a:extLst>
            </p:cNvPr>
            <p:cNvSpPr txBox="1"/>
            <p:nvPr/>
          </p:nvSpPr>
          <p:spPr>
            <a:xfrm>
              <a:off x="450145" y="427122"/>
              <a:ext cx="5135437" cy="614004"/>
            </a:xfrm>
            <a:prstGeom prst="rect">
              <a:avLst/>
            </a:prstGeom>
            <a:noFill/>
          </p:spPr>
          <p:txBody>
            <a:bodyPr wrap="square" rtlCol="0">
              <a:spAutoFit/>
            </a:bodyPr>
            <a:lstStyle>
              <a:defPPr>
                <a:defRPr lang="en-US"/>
              </a:defPPr>
              <a:lvl1pPr>
                <a:defRPr sz="3600" b="1">
                  <a:solidFill>
                    <a:schemeClr val="tx1">
                      <a:lumMod val="75000"/>
                      <a:lumOff val="25000"/>
                    </a:schemeClr>
                  </a:solidFill>
                  <a:latin typeface="Raleway" panose="020B0503030101060003" pitchFamily="34" charset="0"/>
                  <a:ea typeface="Open Sans" panose="020B0606030504020204" pitchFamily="34" charset="0"/>
                  <a:cs typeface="Open Sans" panose="020B0606030504020204" pitchFamily="34" charset="0"/>
                </a:defRPr>
              </a:lvl1pPr>
            </a:lstStyle>
            <a:p>
              <a:pPr algn="ctr" defTabSz="685800">
                <a:buClr>
                  <a:srgbClr val="000000"/>
                </a:buClr>
                <a:defRPr/>
              </a:pPr>
              <a:r>
                <a:rPr lang="en-US" sz="2700" kern="0" dirty="0">
                  <a:solidFill>
                    <a:srgbClr val="000000">
                      <a:lumMod val="75000"/>
                      <a:lumOff val="25000"/>
                    </a:srgbClr>
                  </a:solidFill>
                  <a:sym typeface="Arial"/>
                </a:rPr>
                <a:t>Current State</a:t>
              </a:r>
            </a:p>
          </p:txBody>
        </p:sp>
      </p:grpSp>
      <p:pic>
        <p:nvPicPr>
          <p:cNvPr id="3" name="Picture 2">
            <a:extLst>
              <a:ext uri="{FF2B5EF4-FFF2-40B4-BE49-F238E27FC236}">
                <a16:creationId xmlns:a16="http://schemas.microsoft.com/office/drawing/2014/main" id="{7FEECEDE-94A7-7141-A46B-F0D6DEAC739E}"/>
              </a:ext>
            </a:extLst>
          </p:cNvPr>
          <p:cNvPicPr>
            <a:picLocks noChangeAspect="1"/>
          </p:cNvPicPr>
          <p:nvPr/>
        </p:nvPicPr>
        <p:blipFill>
          <a:blip r:embed="rId3"/>
          <a:stretch>
            <a:fillRect/>
          </a:stretch>
        </p:blipFill>
        <p:spPr>
          <a:xfrm>
            <a:off x="1606620" y="1846601"/>
            <a:ext cx="5728641" cy="3769991"/>
          </a:xfrm>
          <a:prstGeom prst="rect">
            <a:avLst/>
          </a:prstGeom>
        </p:spPr>
      </p:pic>
      <p:sp>
        <p:nvSpPr>
          <p:cNvPr id="13" name="TextBox 12">
            <a:extLst>
              <a:ext uri="{FF2B5EF4-FFF2-40B4-BE49-F238E27FC236}">
                <a16:creationId xmlns:a16="http://schemas.microsoft.com/office/drawing/2014/main" id="{D7A69762-DA80-B449-BD59-3B54090A3316}"/>
              </a:ext>
            </a:extLst>
          </p:cNvPr>
          <p:cNvSpPr txBox="1"/>
          <p:nvPr/>
        </p:nvSpPr>
        <p:spPr>
          <a:xfrm>
            <a:off x="430078" y="2038701"/>
            <a:ext cx="1464590" cy="323165"/>
          </a:xfrm>
          <a:prstGeom prst="rect">
            <a:avLst/>
          </a:prstGeom>
          <a:noFill/>
        </p:spPr>
        <p:txBody>
          <a:bodyPr wrap="square" rtlCol="0">
            <a:spAutoFit/>
          </a:bodyPr>
          <a:lstStyle/>
          <a:p>
            <a:pPr defTabSz="685800">
              <a:buClr>
                <a:srgbClr val="000000"/>
              </a:buClr>
            </a:pPr>
            <a:r>
              <a:rPr lang="en-US" sz="1500" kern="0" dirty="0">
                <a:solidFill>
                  <a:srgbClr val="FF0000"/>
                </a:solidFill>
                <a:latin typeface="Arial"/>
                <a:cs typeface="Arial"/>
                <a:sym typeface="Arial"/>
              </a:rPr>
              <a:t>Operations</a:t>
            </a:r>
          </a:p>
        </p:txBody>
      </p:sp>
      <p:sp>
        <p:nvSpPr>
          <p:cNvPr id="16" name="TextBox 15">
            <a:extLst>
              <a:ext uri="{FF2B5EF4-FFF2-40B4-BE49-F238E27FC236}">
                <a16:creationId xmlns:a16="http://schemas.microsoft.com/office/drawing/2014/main" id="{2272870D-09B6-2A48-9E3C-3BAE7D2A9D77}"/>
              </a:ext>
            </a:extLst>
          </p:cNvPr>
          <p:cNvSpPr txBox="1"/>
          <p:nvPr/>
        </p:nvSpPr>
        <p:spPr>
          <a:xfrm>
            <a:off x="7448307" y="2038701"/>
            <a:ext cx="1290234" cy="323165"/>
          </a:xfrm>
          <a:prstGeom prst="rect">
            <a:avLst/>
          </a:prstGeom>
          <a:noFill/>
        </p:spPr>
        <p:txBody>
          <a:bodyPr wrap="square" rtlCol="0">
            <a:spAutoFit/>
          </a:bodyPr>
          <a:lstStyle/>
          <a:p>
            <a:pPr defTabSz="685800">
              <a:buClr>
                <a:srgbClr val="000000"/>
              </a:buClr>
            </a:pPr>
            <a:r>
              <a:rPr lang="en-US" sz="1500" kern="0" dirty="0">
                <a:solidFill>
                  <a:srgbClr val="0432FF"/>
                </a:solidFill>
                <a:latin typeface="Arial"/>
                <a:cs typeface="Arial"/>
                <a:sym typeface="Arial"/>
              </a:rPr>
              <a:t>Governance</a:t>
            </a:r>
          </a:p>
        </p:txBody>
      </p:sp>
      <p:sp>
        <p:nvSpPr>
          <p:cNvPr id="17" name="TextBox 16">
            <a:extLst>
              <a:ext uri="{FF2B5EF4-FFF2-40B4-BE49-F238E27FC236}">
                <a16:creationId xmlns:a16="http://schemas.microsoft.com/office/drawing/2014/main" id="{A4E3C038-B65D-CF44-AE00-9C784D0131A8}"/>
              </a:ext>
            </a:extLst>
          </p:cNvPr>
          <p:cNvSpPr txBox="1"/>
          <p:nvPr/>
        </p:nvSpPr>
        <p:spPr>
          <a:xfrm>
            <a:off x="430078" y="4588467"/>
            <a:ext cx="1150749" cy="323165"/>
          </a:xfrm>
          <a:prstGeom prst="rect">
            <a:avLst/>
          </a:prstGeom>
          <a:noFill/>
        </p:spPr>
        <p:txBody>
          <a:bodyPr wrap="square" rtlCol="0">
            <a:spAutoFit/>
          </a:bodyPr>
          <a:lstStyle/>
          <a:p>
            <a:pPr defTabSz="685800">
              <a:buClr>
                <a:srgbClr val="000000"/>
              </a:buClr>
            </a:pPr>
            <a:r>
              <a:rPr lang="en-US" sz="1500" kern="0" dirty="0">
                <a:solidFill>
                  <a:srgbClr val="00B050"/>
                </a:solidFill>
                <a:latin typeface="Arial"/>
                <a:cs typeface="Arial"/>
                <a:sym typeface="Arial"/>
              </a:rPr>
              <a:t>Verification</a:t>
            </a:r>
          </a:p>
        </p:txBody>
      </p:sp>
      <p:sp>
        <p:nvSpPr>
          <p:cNvPr id="18" name="TextBox 17">
            <a:extLst>
              <a:ext uri="{FF2B5EF4-FFF2-40B4-BE49-F238E27FC236}">
                <a16:creationId xmlns:a16="http://schemas.microsoft.com/office/drawing/2014/main" id="{4E41A895-6BD9-D945-8424-D3E9F2AF98D7}"/>
              </a:ext>
            </a:extLst>
          </p:cNvPr>
          <p:cNvSpPr txBox="1"/>
          <p:nvPr/>
        </p:nvSpPr>
        <p:spPr>
          <a:xfrm>
            <a:off x="7448307" y="4588467"/>
            <a:ext cx="1290233" cy="323165"/>
          </a:xfrm>
          <a:prstGeom prst="rect">
            <a:avLst/>
          </a:prstGeom>
          <a:noFill/>
        </p:spPr>
        <p:txBody>
          <a:bodyPr wrap="square" rtlCol="0">
            <a:spAutoFit/>
          </a:bodyPr>
          <a:lstStyle/>
          <a:p>
            <a:pPr defTabSz="685800">
              <a:buClr>
                <a:srgbClr val="000000"/>
              </a:buClr>
            </a:pPr>
            <a:r>
              <a:rPr lang="en-US" sz="1500" kern="0" dirty="0">
                <a:solidFill>
                  <a:srgbClr val="FF9300"/>
                </a:solidFill>
                <a:latin typeface="Arial"/>
                <a:cs typeface="Arial"/>
                <a:sym typeface="Arial"/>
              </a:rPr>
              <a:t>Construction</a:t>
            </a:r>
          </a:p>
        </p:txBody>
      </p:sp>
    </p:spTree>
    <p:extLst>
      <p:ext uri="{BB962C8B-B14F-4D97-AF65-F5344CB8AC3E}">
        <p14:creationId xmlns:p14="http://schemas.microsoft.com/office/powerpoint/2010/main" val="20218706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76179" cy="3422085"/>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US" sz="1050" kern="0" dirty="0">
              <a:solidFill>
                <a:srgbClr val="FFFFFF"/>
              </a:solidFill>
              <a:latin typeface="Arial"/>
              <a:sym typeface="Arial"/>
            </a:endParaRPr>
          </a:p>
        </p:txBody>
      </p:sp>
      <p:sp>
        <p:nvSpPr>
          <p:cNvPr id="24" name="Rectangle 23">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180" y="857250"/>
            <a:ext cx="596730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US" sz="1050" kern="0" dirty="0">
              <a:solidFill>
                <a:srgbClr val="FFFFFF"/>
              </a:solidFill>
              <a:latin typeface="Arial"/>
              <a:sym typeface="Arial"/>
            </a:endParaRPr>
          </a:p>
        </p:txBody>
      </p:sp>
      <p:pic>
        <p:nvPicPr>
          <p:cNvPr id="26" name="Picture 25">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857250"/>
            <a:ext cx="9144000" cy="5143500"/>
          </a:xfrm>
          <a:prstGeom prst="rect">
            <a:avLst/>
          </a:prstGeom>
        </p:spPr>
      </p:pic>
      <p:sp>
        <p:nvSpPr>
          <p:cNvPr id="17" name="TextBox 16">
            <a:extLst>
              <a:ext uri="{FF2B5EF4-FFF2-40B4-BE49-F238E27FC236}">
                <a16:creationId xmlns:a16="http://schemas.microsoft.com/office/drawing/2014/main" id="{6A5D8B92-64DA-9449-845A-70D1B09DB80C}"/>
              </a:ext>
            </a:extLst>
          </p:cNvPr>
          <p:cNvSpPr txBox="1"/>
          <p:nvPr/>
        </p:nvSpPr>
        <p:spPr>
          <a:xfrm>
            <a:off x="440872" y="4139294"/>
            <a:ext cx="4911521" cy="1382826"/>
          </a:xfrm>
          <a:prstGeom prst="rect">
            <a:avLst/>
          </a:prstGeom>
        </p:spPr>
        <p:txBody>
          <a:bodyPr vert="horz" lIns="68580" tIns="34290" rIns="68580" bIns="34290" rtlCol="0" anchor="t">
            <a:noAutofit/>
          </a:bodyPr>
          <a:lstStyle/>
          <a:p>
            <a:pPr defTabSz="685800">
              <a:lnSpc>
                <a:spcPct val="90000"/>
              </a:lnSpc>
              <a:spcBef>
                <a:spcPct val="0"/>
              </a:spcBef>
              <a:spcAft>
                <a:spcPts val="450"/>
              </a:spcAft>
              <a:buClr>
                <a:srgbClr val="000000"/>
              </a:buClr>
              <a:defRPr/>
            </a:pPr>
            <a:r>
              <a:rPr lang="en-US" sz="2400" dirty="0">
                <a:solidFill>
                  <a:srgbClr val="000000"/>
                </a:solidFill>
                <a:latin typeface="Arial"/>
                <a:ea typeface="+mj-ea"/>
                <a:cs typeface="Arial"/>
                <a:sym typeface="Arial"/>
              </a:rPr>
              <a:t>Creating and Enhancing an Application Assurance Program for “Your Company Name Here” One phase at a Time</a:t>
            </a:r>
          </a:p>
        </p:txBody>
      </p:sp>
      <p:sp>
        <p:nvSpPr>
          <p:cNvPr id="28" name="Freeform: Shape 27">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 y="857252"/>
            <a:ext cx="2849327" cy="2867188"/>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
                <a:srgbClr val="000000"/>
              </a:buClr>
              <a:defRPr/>
            </a:pPr>
            <a:endParaRPr lang="en-US" sz="1050" kern="0" dirty="0">
              <a:solidFill>
                <a:srgbClr val="FFFFFF"/>
              </a:solidFill>
              <a:latin typeface="Arial"/>
              <a:sym typeface="Arial"/>
            </a:endParaRPr>
          </a:p>
        </p:txBody>
      </p:sp>
      <p:pic>
        <p:nvPicPr>
          <p:cNvPr id="4" name="Graphic 3" descr="Baby crawling">
            <a:extLst>
              <a:ext uri="{FF2B5EF4-FFF2-40B4-BE49-F238E27FC236}">
                <a16:creationId xmlns:a16="http://schemas.microsoft.com/office/drawing/2014/main" id="{3FF4C683-30CC-AB4F-9574-99558D301A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575" y="1149436"/>
            <a:ext cx="1972188" cy="1972188"/>
          </a:xfrm>
          <a:prstGeom prst="rect">
            <a:avLst/>
          </a:prstGeom>
        </p:spPr>
      </p:pic>
      <p:sp>
        <p:nvSpPr>
          <p:cNvPr id="30"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1192" y="2400300"/>
            <a:ext cx="3232808" cy="360045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
                <a:srgbClr val="000000"/>
              </a:buClr>
              <a:defRPr/>
            </a:pPr>
            <a:endParaRPr lang="en-US" sz="1050" kern="0" dirty="0">
              <a:solidFill>
                <a:srgbClr val="FFFFFF"/>
              </a:solidFill>
              <a:latin typeface="Arial"/>
              <a:sym typeface="Arial"/>
            </a:endParaRPr>
          </a:p>
        </p:txBody>
      </p:sp>
      <p:sp>
        <p:nvSpPr>
          <p:cNvPr id="32" name="Freeform: Shape 31">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3218" y="857250"/>
            <a:ext cx="2537460" cy="2206884"/>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
                <a:srgbClr val="000000"/>
              </a:buClr>
              <a:defRPr/>
            </a:pPr>
            <a:endParaRPr lang="en-US" sz="1050" kern="0" dirty="0">
              <a:solidFill>
                <a:srgbClr val="FFFFFF"/>
              </a:solidFill>
              <a:latin typeface="Arial"/>
              <a:sym typeface="Arial"/>
            </a:endParaRPr>
          </a:p>
        </p:txBody>
      </p:sp>
      <p:pic>
        <p:nvPicPr>
          <p:cNvPr id="16" name="Graphic 15" descr="Run">
            <a:extLst>
              <a:ext uri="{FF2B5EF4-FFF2-40B4-BE49-F238E27FC236}">
                <a16:creationId xmlns:a16="http://schemas.microsoft.com/office/drawing/2014/main" id="{5AEA668B-72FC-4641-9BAF-396D7450C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34497" y="3064135"/>
            <a:ext cx="2252360" cy="2252360"/>
          </a:xfrm>
          <a:prstGeom prst="rect">
            <a:avLst/>
          </a:prstGeom>
        </p:spPr>
      </p:pic>
      <p:pic>
        <p:nvPicPr>
          <p:cNvPr id="7" name="Graphic 6" descr="Walk">
            <a:extLst>
              <a:ext uri="{FF2B5EF4-FFF2-40B4-BE49-F238E27FC236}">
                <a16:creationId xmlns:a16="http://schemas.microsoft.com/office/drawing/2014/main" id="{B862A239-9596-0244-830A-11C81B0691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88154" y="1058205"/>
            <a:ext cx="1695673" cy="1695673"/>
          </a:xfrm>
          <a:prstGeom prst="rect">
            <a:avLst/>
          </a:prstGeom>
        </p:spPr>
      </p:pic>
    </p:spTree>
    <p:extLst>
      <p:ext uri="{BB962C8B-B14F-4D97-AF65-F5344CB8AC3E}">
        <p14:creationId xmlns:p14="http://schemas.microsoft.com/office/powerpoint/2010/main" val="5147623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5" y="1160748"/>
            <a:ext cx="7269480" cy="515232"/>
          </a:xfrm>
        </p:spPr>
        <p:txBody>
          <a:bodyPr>
            <a:normAutofit/>
          </a:bodyPr>
          <a:lstStyle/>
          <a:p>
            <a:r>
              <a:rPr lang="en-US" sz="2100" b="1" dirty="0">
                <a:solidFill>
                  <a:srgbClr val="00B050"/>
                </a:solidFill>
                <a:latin typeface="Arial" charset="0"/>
                <a:ea typeface="Arial" charset="0"/>
                <a:cs typeface="Arial" charset="0"/>
              </a:rPr>
              <a:t>First Year:  Crawl</a:t>
            </a:r>
          </a:p>
        </p:txBody>
      </p:sp>
      <p:sp>
        <p:nvSpPr>
          <p:cNvPr id="3" name="Text Placeholder 2"/>
          <p:cNvSpPr>
            <a:spLocks noGrp="1"/>
          </p:cNvSpPr>
          <p:nvPr>
            <p:ph type="body" sz="quarter" idx="4294967295"/>
          </p:nvPr>
        </p:nvSpPr>
        <p:spPr>
          <a:xfrm>
            <a:off x="1193543" y="1846548"/>
            <a:ext cx="6756913" cy="4007203"/>
          </a:xfrm>
          <a:prstGeom prst="rect">
            <a:avLst/>
          </a:prstGeom>
        </p:spPr>
        <p:txBody>
          <a:bodyPr vert="horz" lIns="68580" tIns="34290" rIns="68580" bIns="34290" rtlCol="0">
            <a:normAutofit fontScale="70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50000"/>
              </a:lnSpc>
              <a:spcBef>
                <a:spcPts val="450"/>
              </a:spcBef>
              <a:spcAft>
                <a:spcPts val="450"/>
              </a:spcAft>
            </a:pPr>
            <a:r>
              <a:rPr lang="en-US" sz="1200" dirty="0"/>
              <a:t>People</a:t>
            </a:r>
          </a:p>
          <a:p>
            <a:pPr lvl="1">
              <a:lnSpc>
                <a:spcPct val="150000"/>
              </a:lnSpc>
              <a:spcBef>
                <a:spcPts val="450"/>
              </a:spcBef>
              <a:spcAft>
                <a:spcPts val="450"/>
              </a:spcAft>
            </a:pPr>
            <a:r>
              <a:rPr lang="en-US" spc="8" dirty="0">
                <a:solidFill>
                  <a:schemeClr val="tx1"/>
                </a:solidFill>
              </a:rPr>
              <a:t>Saltworks will supply a dedicated Client Principal for the first year to implement and inculcate the application assurance security program.</a:t>
            </a:r>
          </a:p>
          <a:p>
            <a:pPr>
              <a:lnSpc>
                <a:spcPct val="150000"/>
              </a:lnSpc>
              <a:spcBef>
                <a:spcPts val="450"/>
              </a:spcBef>
              <a:spcAft>
                <a:spcPts val="450"/>
              </a:spcAft>
            </a:pPr>
            <a:r>
              <a:rPr lang="en-US" sz="1200" dirty="0"/>
              <a:t>Process</a:t>
            </a:r>
          </a:p>
          <a:p>
            <a:pPr lvl="1">
              <a:lnSpc>
                <a:spcPct val="150000"/>
              </a:lnSpc>
              <a:spcBef>
                <a:spcPts val="450"/>
              </a:spcBef>
              <a:spcAft>
                <a:spcPts val="450"/>
              </a:spcAft>
            </a:pPr>
            <a:r>
              <a:rPr lang="en-US" spc="8" dirty="0">
                <a:solidFill>
                  <a:schemeClr val="tx1"/>
                </a:solidFill>
              </a:rPr>
              <a:t>Saltworks will assist “redacted”  in the creation of a central repository for application security processes, procedures, and guidance.</a:t>
            </a:r>
          </a:p>
          <a:p>
            <a:pPr lvl="1">
              <a:lnSpc>
                <a:spcPct val="150000"/>
              </a:lnSpc>
              <a:spcBef>
                <a:spcPts val="450"/>
              </a:spcBef>
              <a:spcAft>
                <a:spcPts val="450"/>
              </a:spcAft>
            </a:pPr>
            <a:r>
              <a:rPr lang="en-US" spc="8" dirty="0">
                <a:solidFill>
                  <a:schemeClr val="tx1"/>
                </a:solidFill>
              </a:rPr>
              <a:t>Saltworks will establish processes for security testing of the “redacted” application and implement metric reporting for all testing to executive personnel.</a:t>
            </a:r>
          </a:p>
          <a:p>
            <a:pPr lvl="1">
              <a:lnSpc>
                <a:spcPct val="150000"/>
              </a:lnSpc>
              <a:spcBef>
                <a:spcPts val="450"/>
              </a:spcBef>
              <a:spcAft>
                <a:spcPts val="450"/>
              </a:spcAft>
            </a:pPr>
            <a:r>
              <a:rPr lang="en-US" spc="8" dirty="0">
                <a:solidFill>
                  <a:schemeClr val="tx1"/>
                </a:solidFill>
              </a:rPr>
              <a:t>Saltworks will create threat a threat model for “redacted” and update it accordingly throughout the year.</a:t>
            </a:r>
          </a:p>
          <a:p>
            <a:pPr>
              <a:lnSpc>
                <a:spcPct val="150000"/>
              </a:lnSpc>
              <a:spcBef>
                <a:spcPts val="450"/>
              </a:spcBef>
              <a:spcAft>
                <a:spcPts val="450"/>
              </a:spcAft>
            </a:pPr>
            <a:r>
              <a:rPr lang="en-US" sz="1200" dirty="0"/>
              <a:t>Technology</a:t>
            </a:r>
          </a:p>
          <a:p>
            <a:pPr lvl="1">
              <a:lnSpc>
                <a:spcPct val="150000"/>
              </a:lnSpc>
              <a:spcBef>
                <a:spcPts val="450"/>
              </a:spcBef>
              <a:spcAft>
                <a:spcPts val="450"/>
              </a:spcAft>
            </a:pPr>
            <a:r>
              <a:rPr lang="en-US" spc="8" dirty="0">
                <a:solidFill>
                  <a:schemeClr val="tx1"/>
                </a:solidFill>
              </a:rPr>
              <a:t>Saltworks will continue to work with the Development groups to utilize Fortify on Demand and as the Static Application Security Testing (SAST) and Dynamic Application Security Testing (DAST) technology.</a:t>
            </a:r>
          </a:p>
          <a:p>
            <a:pPr lvl="1"/>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r="79349"/>
          <a:stretch/>
        </p:blipFill>
        <p:spPr>
          <a:xfrm>
            <a:off x="37895" y="5235849"/>
            <a:ext cx="754380" cy="764901"/>
          </a:xfrm>
          <a:prstGeom prst="rect">
            <a:avLst/>
          </a:prstGeom>
        </p:spPr>
      </p:pic>
      <p:pic>
        <p:nvPicPr>
          <p:cNvPr id="5" name="Graphic 4" descr="Baby crawling">
            <a:extLst>
              <a:ext uri="{FF2B5EF4-FFF2-40B4-BE49-F238E27FC236}">
                <a16:creationId xmlns:a16="http://schemas.microsoft.com/office/drawing/2014/main" id="{67785CC7-9A18-004C-B668-2C5FF8C697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4025" y="1160748"/>
            <a:ext cx="685800" cy="685800"/>
          </a:xfrm>
          <a:prstGeom prst="rect">
            <a:avLst/>
          </a:prstGeom>
        </p:spPr>
      </p:pic>
    </p:spTree>
    <p:extLst>
      <p:ext uri="{BB962C8B-B14F-4D97-AF65-F5344CB8AC3E}">
        <p14:creationId xmlns:p14="http://schemas.microsoft.com/office/powerpoint/2010/main" val="170383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5" y="1160748"/>
            <a:ext cx="7269480" cy="515232"/>
          </a:xfrm>
        </p:spPr>
        <p:txBody>
          <a:bodyPr>
            <a:normAutofit/>
          </a:bodyPr>
          <a:lstStyle/>
          <a:p>
            <a:r>
              <a:rPr lang="en-US" sz="2100" b="1" dirty="0">
                <a:solidFill>
                  <a:srgbClr val="00B050"/>
                </a:solidFill>
                <a:latin typeface="Arial" charset="0"/>
                <a:ea typeface="Arial" charset="0"/>
                <a:cs typeface="Arial" charset="0"/>
              </a:rPr>
              <a:t>Second Year:  Walk</a:t>
            </a:r>
          </a:p>
        </p:txBody>
      </p:sp>
      <p:sp>
        <p:nvSpPr>
          <p:cNvPr id="3" name="Text Placeholder 2"/>
          <p:cNvSpPr>
            <a:spLocks noGrp="1"/>
          </p:cNvSpPr>
          <p:nvPr>
            <p:ph type="body" sz="quarter" idx="4294967295"/>
          </p:nvPr>
        </p:nvSpPr>
        <p:spPr>
          <a:xfrm>
            <a:off x="937260" y="1846548"/>
            <a:ext cx="7875436" cy="4421730"/>
          </a:xfrm>
          <a:prstGeom prst="rect">
            <a:avLst/>
          </a:prstGeom>
        </p:spPr>
        <p:txBody>
          <a:bodyPr vert="horz" lIns="68580" tIns="34290" rIns="68580" bIns="34290" rtlCol="0">
            <a:normAutofit fontScale="47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50000"/>
              </a:lnSpc>
              <a:spcBef>
                <a:spcPts val="450"/>
              </a:spcBef>
              <a:spcAft>
                <a:spcPts val="450"/>
              </a:spcAft>
            </a:pPr>
            <a:r>
              <a:rPr lang="en-US" sz="2200" dirty="0"/>
              <a:t>People</a:t>
            </a:r>
          </a:p>
          <a:p>
            <a:pPr lvl="1">
              <a:lnSpc>
                <a:spcPct val="150000"/>
              </a:lnSpc>
              <a:spcBef>
                <a:spcPts val="450"/>
              </a:spcBef>
              <a:spcAft>
                <a:spcPts val="450"/>
              </a:spcAft>
            </a:pPr>
            <a:r>
              <a:rPr lang="en-US" sz="2200" dirty="0"/>
              <a:t>Saltworks will keep utilizing the same Client Principal for the “redacted” project to enhance and mature the application assurance program.</a:t>
            </a:r>
          </a:p>
          <a:p>
            <a:pPr>
              <a:lnSpc>
                <a:spcPct val="150000"/>
              </a:lnSpc>
              <a:spcBef>
                <a:spcPts val="450"/>
              </a:spcBef>
              <a:spcAft>
                <a:spcPts val="450"/>
              </a:spcAft>
            </a:pPr>
            <a:r>
              <a:rPr lang="en-US" sz="2200" dirty="0"/>
              <a:t>Process</a:t>
            </a:r>
          </a:p>
          <a:p>
            <a:pPr lvl="1">
              <a:lnSpc>
                <a:spcPct val="150000"/>
              </a:lnSpc>
              <a:spcBef>
                <a:spcPts val="450"/>
              </a:spcBef>
              <a:spcAft>
                <a:spcPts val="450"/>
              </a:spcAft>
            </a:pPr>
            <a:r>
              <a:rPr lang="en-US" sz="2200" dirty="0"/>
              <a:t>Saltworks will implement security training for development staff in collaboration with “redacted”.</a:t>
            </a:r>
          </a:p>
          <a:p>
            <a:pPr lvl="1">
              <a:lnSpc>
                <a:spcPct val="150000"/>
              </a:lnSpc>
              <a:spcBef>
                <a:spcPts val="450"/>
              </a:spcBef>
              <a:spcAft>
                <a:spcPts val="450"/>
              </a:spcAft>
            </a:pPr>
            <a:r>
              <a:rPr lang="en-US" sz="2200" dirty="0"/>
              <a:t>Saltworks will implement a security champion program for “redacted”..</a:t>
            </a:r>
          </a:p>
          <a:p>
            <a:pPr lvl="1">
              <a:lnSpc>
                <a:spcPct val="150000"/>
              </a:lnSpc>
              <a:spcBef>
                <a:spcPts val="450"/>
              </a:spcBef>
              <a:spcAft>
                <a:spcPts val="450"/>
              </a:spcAft>
            </a:pPr>
            <a:r>
              <a:rPr lang="en-US" sz="2200" dirty="0"/>
              <a:t>Saltworks will continue to mature processes for security testing of “redacted”.</a:t>
            </a:r>
          </a:p>
          <a:p>
            <a:pPr lvl="1">
              <a:lnSpc>
                <a:spcPct val="150000"/>
              </a:lnSpc>
              <a:spcBef>
                <a:spcPts val="450"/>
              </a:spcBef>
              <a:spcAft>
                <a:spcPts val="450"/>
              </a:spcAft>
            </a:pPr>
            <a:r>
              <a:rPr lang="en-US" sz="2200" dirty="0"/>
              <a:t>Saltworks will continue to mature and verify the threat model for “redacted” and all accompanying microservices.</a:t>
            </a:r>
          </a:p>
          <a:p>
            <a:pPr>
              <a:lnSpc>
                <a:spcPct val="150000"/>
              </a:lnSpc>
              <a:spcBef>
                <a:spcPts val="450"/>
              </a:spcBef>
              <a:spcAft>
                <a:spcPts val="450"/>
              </a:spcAft>
            </a:pPr>
            <a:r>
              <a:rPr lang="en-US" sz="2200" dirty="0"/>
              <a:t>Technology</a:t>
            </a:r>
          </a:p>
          <a:p>
            <a:pPr lvl="1">
              <a:lnSpc>
                <a:spcPct val="150000"/>
              </a:lnSpc>
              <a:spcBef>
                <a:spcPts val="450"/>
              </a:spcBef>
              <a:spcAft>
                <a:spcPts val="450"/>
              </a:spcAft>
            </a:pPr>
            <a:r>
              <a:rPr lang="en-US" sz="2200" dirty="0"/>
              <a:t>Saltworks will continue to mature the Static Application Security Testing (SAST) program.</a:t>
            </a:r>
          </a:p>
          <a:p>
            <a:pPr lvl="1">
              <a:lnSpc>
                <a:spcPct val="150000"/>
              </a:lnSpc>
              <a:spcBef>
                <a:spcPts val="450"/>
              </a:spcBef>
              <a:spcAft>
                <a:spcPts val="450"/>
              </a:spcAft>
            </a:pPr>
            <a:r>
              <a:rPr lang="en-US" sz="2200" dirty="0"/>
              <a:t>Saltworks will continue to mature the Dynamic Application Security Testing (DAST) program.</a:t>
            </a:r>
          </a:p>
          <a:p>
            <a:pPr lvl="1">
              <a:lnSpc>
                <a:spcPct val="150000"/>
              </a:lnSpc>
              <a:spcBef>
                <a:spcPts val="450"/>
              </a:spcBef>
              <a:spcAft>
                <a:spcPts val="450"/>
              </a:spcAft>
            </a:pPr>
            <a:r>
              <a:rPr lang="en-US" sz="2200" dirty="0"/>
              <a:t>Saltworks will begin implementing manual penetration testing methodologies at “redacted”..</a:t>
            </a:r>
          </a:p>
          <a:p>
            <a:pPr lvl="1"/>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r="79349"/>
          <a:stretch/>
        </p:blipFill>
        <p:spPr>
          <a:xfrm>
            <a:off x="37895" y="5235849"/>
            <a:ext cx="754380" cy="764901"/>
          </a:xfrm>
          <a:prstGeom prst="rect">
            <a:avLst/>
          </a:prstGeom>
        </p:spPr>
      </p:pic>
      <p:pic>
        <p:nvPicPr>
          <p:cNvPr id="8" name="Graphic 7" descr="Walk">
            <a:extLst>
              <a:ext uri="{FF2B5EF4-FFF2-40B4-BE49-F238E27FC236}">
                <a16:creationId xmlns:a16="http://schemas.microsoft.com/office/drawing/2014/main" id="{EEB3E281-601D-B740-A9E1-3FEC17F115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2972" y="1160748"/>
            <a:ext cx="685800" cy="685800"/>
          </a:xfrm>
          <a:prstGeom prst="rect">
            <a:avLst/>
          </a:prstGeom>
        </p:spPr>
      </p:pic>
    </p:spTree>
    <p:extLst>
      <p:ext uri="{BB962C8B-B14F-4D97-AF65-F5344CB8AC3E}">
        <p14:creationId xmlns:p14="http://schemas.microsoft.com/office/powerpoint/2010/main" val="2339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85" y="1160748"/>
            <a:ext cx="7269480" cy="515232"/>
          </a:xfrm>
        </p:spPr>
        <p:txBody>
          <a:bodyPr>
            <a:normAutofit/>
          </a:bodyPr>
          <a:lstStyle/>
          <a:p>
            <a:r>
              <a:rPr lang="en-US" sz="2100" b="1" dirty="0">
                <a:solidFill>
                  <a:srgbClr val="00B050"/>
                </a:solidFill>
                <a:latin typeface="Arial" charset="0"/>
                <a:ea typeface="Arial" charset="0"/>
                <a:cs typeface="Arial" charset="0"/>
              </a:rPr>
              <a:t>Third Year+:  Run</a:t>
            </a:r>
          </a:p>
        </p:txBody>
      </p:sp>
      <p:sp>
        <p:nvSpPr>
          <p:cNvPr id="3" name="Text Placeholder 2"/>
          <p:cNvSpPr>
            <a:spLocks noGrp="1"/>
          </p:cNvSpPr>
          <p:nvPr>
            <p:ph type="body" sz="quarter" idx="4294967295"/>
          </p:nvPr>
        </p:nvSpPr>
        <p:spPr>
          <a:xfrm>
            <a:off x="1238045" y="1797249"/>
            <a:ext cx="6446520" cy="3263503"/>
          </a:xfrm>
          <a:prstGeom prst="rect">
            <a:avLst/>
          </a:prstGeom>
        </p:spPr>
        <p:txBody>
          <a:bodyPr vert="horz" lIns="68580" tIns="34290" rIns="68580" bIns="34290" rtlCol="0">
            <a:normAutofit fontScale="6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50000"/>
              </a:lnSpc>
              <a:spcBef>
                <a:spcPts val="450"/>
              </a:spcBef>
              <a:spcAft>
                <a:spcPts val="450"/>
              </a:spcAft>
            </a:pPr>
            <a:r>
              <a:rPr lang="en-US" dirty="0"/>
              <a:t>People</a:t>
            </a:r>
          </a:p>
          <a:p>
            <a:pPr lvl="1">
              <a:lnSpc>
                <a:spcPct val="150000"/>
              </a:lnSpc>
              <a:spcBef>
                <a:spcPts val="450"/>
              </a:spcBef>
              <a:spcAft>
                <a:spcPts val="450"/>
              </a:spcAft>
            </a:pPr>
            <a:r>
              <a:rPr lang="en-US" dirty="0"/>
              <a:t>Saltworks will keep utilizing the same Client Principal for the “redacted” </a:t>
            </a:r>
          </a:p>
          <a:p>
            <a:pPr>
              <a:lnSpc>
                <a:spcPct val="150000"/>
              </a:lnSpc>
              <a:spcBef>
                <a:spcPts val="450"/>
              </a:spcBef>
              <a:spcAft>
                <a:spcPts val="450"/>
              </a:spcAft>
            </a:pPr>
            <a:r>
              <a:rPr lang="en-US" dirty="0"/>
              <a:t>Processes.</a:t>
            </a:r>
          </a:p>
          <a:p>
            <a:pPr lvl="1">
              <a:lnSpc>
                <a:spcPct val="150000"/>
              </a:lnSpc>
              <a:spcBef>
                <a:spcPts val="450"/>
              </a:spcBef>
              <a:spcAft>
                <a:spcPts val="450"/>
              </a:spcAft>
            </a:pPr>
            <a:r>
              <a:rPr lang="en-US" dirty="0"/>
              <a:t>Saltworks will continue to mature the application security champion program for “redacted”.</a:t>
            </a:r>
          </a:p>
          <a:p>
            <a:pPr lvl="1">
              <a:lnSpc>
                <a:spcPct val="150000"/>
              </a:lnSpc>
              <a:spcBef>
                <a:spcPts val="450"/>
              </a:spcBef>
              <a:spcAft>
                <a:spcPts val="450"/>
              </a:spcAft>
            </a:pPr>
            <a:r>
              <a:rPr lang="en-US" dirty="0"/>
              <a:t>Saltworks will continue to mature and verify threat models for the “redacted” application and all microservices.</a:t>
            </a:r>
          </a:p>
          <a:p>
            <a:pPr>
              <a:lnSpc>
                <a:spcPct val="150000"/>
              </a:lnSpc>
              <a:spcBef>
                <a:spcPts val="450"/>
              </a:spcBef>
              <a:spcAft>
                <a:spcPts val="450"/>
              </a:spcAft>
            </a:pPr>
            <a:r>
              <a:rPr lang="en-US" dirty="0"/>
              <a:t>Technology</a:t>
            </a:r>
          </a:p>
          <a:p>
            <a:pPr lvl="1">
              <a:lnSpc>
                <a:spcPct val="150000"/>
              </a:lnSpc>
              <a:spcBef>
                <a:spcPts val="450"/>
              </a:spcBef>
              <a:spcAft>
                <a:spcPts val="450"/>
              </a:spcAft>
            </a:pPr>
            <a:r>
              <a:rPr lang="en-US" dirty="0"/>
              <a:t>Saltworks will continue to mature the Static Application Security Testing (SAST) program.</a:t>
            </a:r>
          </a:p>
          <a:p>
            <a:pPr lvl="1">
              <a:lnSpc>
                <a:spcPct val="150000"/>
              </a:lnSpc>
              <a:spcBef>
                <a:spcPts val="450"/>
              </a:spcBef>
              <a:spcAft>
                <a:spcPts val="450"/>
              </a:spcAft>
            </a:pPr>
            <a:r>
              <a:rPr lang="en-US" dirty="0"/>
              <a:t>Saltworks will continue to mature the Dynamic Application Security Testing (DAST) program.</a:t>
            </a:r>
          </a:p>
          <a:p>
            <a:pPr lvl="1">
              <a:lnSpc>
                <a:spcPct val="150000"/>
              </a:lnSpc>
              <a:spcBef>
                <a:spcPts val="450"/>
              </a:spcBef>
              <a:spcAft>
                <a:spcPts val="450"/>
              </a:spcAft>
            </a:pPr>
            <a:r>
              <a:rPr lang="en-US" dirty="0"/>
              <a:t>Saltworks will continue to mature the Manual Application Testing program.</a:t>
            </a:r>
          </a:p>
          <a:p>
            <a:pPr lvl="1"/>
            <a:endParaRPr lang="en-US" dirty="0"/>
          </a:p>
          <a:p>
            <a:pPr lvl="1"/>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79349"/>
          <a:stretch/>
        </p:blipFill>
        <p:spPr>
          <a:xfrm>
            <a:off x="37895" y="5235849"/>
            <a:ext cx="754380" cy="764901"/>
          </a:xfrm>
          <a:prstGeom prst="rect">
            <a:avLst/>
          </a:prstGeom>
        </p:spPr>
      </p:pic>
      <p:pic>
        <p:nvPicPr>
          <p:cNvPr id="6" name="Graphic 5" descr="Run">
            <a:extLst>
              <a:ext uri="{FF2B5EF4-FFF2-40B4-BE49-F238E27FC236}">
                <a16:creationId xmlns:a16="http://schemas.microsoft.com/office/drawing/2014/main" id="{6CBF17A7-3A6E-F147-AF15-894784DD8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0156" y="1160748"/>
            <a:ext cx="685800" cy="685800"/>
          </a:xfrm>
          <a:prstGeom prst="rect">
            <a:avLst/>
          </a:prstGeom>
        </p:spPr>
      </p:pic>
    </p:spTree>
    <p:extLst>
      <p:ext uri="{BB962C8B-B14F-4D97-AF65-F5344CB8AC3E}">
        <p14:creationId xmlns:p14="http://schemas.microsoft.com/office/powerpoint/2010/main" val="34606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DA4E818-92AF-4DA0-A077-4FC2945AD05B}"/>
              </a:ext>
            </a:extLst>
          </p:cNvPr>
          <p:cNvGrpSpPr/>
          <p:nvPr/>
        </p:nvGrpSpPr>
        <p:grpSpPr>
          <a:xfrm>
            <a:off x="1800944" y="2037615"/>
            <a:ext cx="3760751" cy="3365865"/>
            <a:chOff x="304797" y="1129295"/>
            <a:chExt cx="5014334" cy="3365865"/>
          </a:xfrm>
          <a:solidFill>
            <a:srgbClr val="FFFFFF">
              <a:lumMod val="95000"/>
            </a:srgbClr>
          </a:solidFill>
        </p:grpSpPr>
        <p:sp>
          <p:nvSpPr>
            <p:cNvPr id="28" name="Line Callout 1 (Border and Accent Bar) 6">
              <a:extLst>
                <a:ext uri="{FF2B5EF4-FFF2-40B4-BE49-F238E27FC236}">
                  <a16:creationId xmlns:a16="http://schemas.microsoft.com/office/drawing/2014/main" id="{E106BB37-94A6-4118-9CDA-BB6D21F498A9}"/>
                </a:ext>
              </a:extLst>
            </p:cNvPr>
            <p:cNvSpPr/>
            <p:nvPr/>
          </p:nvSpPr>
          <p:spPr bwMode="ltGray">
            <a:xfrm flipH="1">
              <a:off x="304799" y="3900725"/>
              <a:ext cx="2869443" cy="594435"/>
            </a:xfrm>
            <a:prstGeom prst="accentBorderCallout1">
              <a:avLst>
                <a:gd name="adj1" fmla="val 58986"/>
                <a:gd name="adj2" fmla="val -2761"/>
                <a:gd name="adj3" fmla="val 38452"/>
                <a:gd name="adj4" fmla="val -15197"/>
              </a:avLst>
            </a:prstGeom>
            <a:grpFill/>
            <a:ln w="19050" cap="flat" cmpd="sng" algn="ctr">
              <a:solidFill>
                <a:srgbClr val="616365"/>
              </a:solidFill>
              <a:prstDash val="solid"/>
              <a:miter lim="800000"/>
            </a:ln>
            <a:effectLst/>
          </p:spPr>
          <p:txBody>
            <a:bodyPr lIns="91440" rIns="0" rtlCol="0" anchor="ctr"/>
            <a:lstStyle/>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Security issues addressed by patching existing applications</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Hire security consulting company to perform ethical hacking/pen testing</a:t>
              </a:r>
            </a:p>
          </p:txBody>
        </p:sp>
        <p:sp>
          <p:nvSpPr>
            <p:cNvPr id="29" name="Line Callout 1 (Border and Accent Bar) 7">
              <a:extLst>
                <a:ext uri="{FF2B5EF4-FFF2-40B4-BE49-F238E27FC236}">
                  <a16:creationId xmlns:a16="http://schemas.microsoft.com/office/drawing/2014/main" id="{395350C3-8E00-497D-A874-0976815F6837}"/>
                </a:ext>
              </a:extLst>
            </p:cNvPr>
            <p:cNvSpPr/>
            <p:nvPr/>
          </p:nvSpPr>
          <p:spPr bwMode="ltGray">
            <a:xfrm flipH="1">
              <a:off x="304799" y="3214029"/>
              <a:ext cx="3297044" cy="594435"/>
            </a:xfrm>
            <a:prstGeom prst="accentBorderCallout1">
              <a:avLst>
                <a:gd name="adj1" fmla="val 57039"/>
                <a:gd name="adj2" fmla="val -2410"/>
                <a:gd name="adj3" fmla="val 35247"/>
                <a:gd name="adj4" fmla="val -19138"/>
              </a:avLst>
            </a:prstGeom>
            <a:grpFill/>
            <a:ln w="19050" cap="flat" cmpd="sng" algn="ctr">
              <a:solidFill>
                <a:srgbClr val="FF0000"/>
              </a:solidFill>
              <a:prstDash val="solid"/>
              <a:miter lim="800000"/>
            </a:ln>
            <a:effectLst/>
          </p:spPr>
          <p:txBody>
            <a:bodyPr lIns="91440" rIns="0" rtlCol="0" anchor="ctr"/>
            <a:lstStyle/>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Vulnerability scans for High risk applications</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Security Coding Standards</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Source Code Analysis tools tested</a:t>
              </a:r>
            </a:p>
          </p:txBody>
        </p:sp>
        <p:sp>
          <p:nvSpPr>
            <p:cNvPr id="30" name="Line Callout 1 (Border and Accent Bar) 8">
              <a:extLst>
                <a:ext uri="{FF2B5EF4-FFF2-40B4-BE49-F238E27FC236}">
                  <a16:creationId xmlns:a16="http://schemas.microsoft.com/office/drawing/2014/main" id="{1B36616B-856F-4A0A-B9B3-6F1492E15D71}"/>
                </a:ext>
              </a:extLst>
            </p:cNvPr>
            <p:cNvSpPr/>
            <p:nvPr/>
          </p:nvSpPr>
          <p:spPr bwMode="ltGray">
            <a:xfrm flipH="1">
              <a:off x="304798" y="2508848"/>
              <a:ext cx="3855721" cy="594435"/>
            </a:xfrm>
            <a:prstGeom prst="accentBorderCallout1">
              <a:avLst>
                <a:gd name="adj1" fmla="val 60933"/>
                <a:gd name="adj2" fmla="val -1860"/>
                <a:gd name="adj3" fmla="val 35247"/>
                <a:gd name="adj4" fmla="val -19138"/>
              </a:avLst>
            </a:prstGeom>
            <a:grpFill/>
            <a:ln w="19050" cap="flat" cmpd="sng" algn="ctr">
              <a:solidFill>
                <a:srgbClr val="616365"/>
              </a:solidFill>
              <a:prstDash val="solid"/>
              <a:miter lim="800000"/>
            </a:ln>
            <a:effectLst/>
          </p:spPr>
          <p:txBody>
            <a:bodyPr lIns="91440" rIns="0" rtlCol="0" anchor="ctr"/>
            <a:lstStyle/>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Vulnerability Assessment process defined for all applications</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Source code analysis process for critical applications</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Vulnerability metrics used for risk assessment</a:t>
              </a:r>
            </a:p>
          </p:txBody>
        </p:sp>
        <p:sp>
          <p:nvSpPr>
            <p:cNvPr id="31" name="Line Callout 1 (Border and Accent Bar) 9">
              <a:extLst>
                <a:ext uri="{FF2B5EF4-FFF2-40B4-BE49-F238E27FC236}">
                  <a16:creationId xmlns:a16="http://schemas.microsoft.com/office/drawing/2014/main" id="{B9D621D7-C553-44E9-B46B-F09F745C6F1D}"/>
                </a:ext>
              </a:extLst>
            </p:cNvPr>
            <p:cNvSpPr/>
            <p:nvPr/>
          </p:nvSpPr>
          <p:spPr bwMode="ltGray">
            <a:xfrm flipH="1">
              <a:off x="304797" y="1822152"/>
              <a:ext cx="4434469" cy="594435"/>
            </a:xfrm>
            <a:prstGeom prst="accentBorderCallout1">
              <a:avLst>
                <a:gd name="adj1" fmla="val 58986"/>
                <a:gd name="adj2" fmla="val -1717"/>
                <a:gd name="adj3" fmla="val 35247"/>
                <a:gd name="adj4" fmla="val -19138"/>
              </a:avLst>
            </a:prstGeom>
            <a:grpFill/>
            <a:ln w="19050" cap="flat" cmpd="sng" algn="ctr">
              <a:solidFill>
                <a:srgbClr val="00B0F0"/>
              </a:solidFill>
              <a:prstDash val="solid"/>
              <a:miter lim="800000"/>
            </a:ln>
            <a:effectLst/>
          </p:spPr>
          <p:txBody>
            <a:bodyPr lIns="91440" rIns="0" rtlCol="0" anchor="ctr"/>
            <a:lstStyle/>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Security is able to measure progress in detecting and fixing vulnerabilities earlier in the SDLC</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Software risks are managed during the SDLC</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Engineering is able to manage cost for vulnerabilities</a:t>
              </a:r>
            </a:p>
          </p:txBody>
        </p:sp>
        <p:sp>
          <p:nvSpPr>
            <p:cNvPr id="32" name="Line Callout 1 (Border and Accent Bar) 10">
              <a:extLst>
                <a:ext uri="{FF2B5EF4-FFF2-40B4-BE49-F238E27FC236}">
                  <a16:creationId xmlns:a16="http://schemas.microsoft.com/office/drawing/2014/main" id="{C480E93F-85D1-405A-9DD6-B8A158B6C522}"/>
                </a:ext>
              </a:extLst>
            </p:cNvPr>
            <p:cNvSpPr/>
            <p:nvPr/>
          </p:nvSpPr>
          <p:spPr bwMode="ltGray">
            <a:xfrm flipH="1">
              <a:off x="304797" y="1129295"/>
              <a:ext cx="5014334" cy="594435"/>
            </a:xfrm>
            <a:prstGeom prst="accentBorderCallout1">
              <a:avLst>
                <a:gd name="adj1" fmla="val 60933"/>
                <a:gd name="adj2" fmla="val -1607"/>
                <a:gd name="adj3" fmla="val 35247"/>
                <a:gd name="adj4" fmla="val -19138"/>
              </a:avLst>
            </a:prstGeom>
            <a:grpFill/>
            <a:ln w="19050" cap="flat" cmpd="sng" algn="ctr">
              <a:solidFill>
                <a:srgbClr val="616365"/>
              </a:solidFill>
              <a:prstDash val="solid"/>
              <a:miter lim="800000"/>
            </a:ln>
            <a:effectLst/>
          </p:spPr>
          <p:txBody>
            <a:bodyPr lIns="91440" rIns="0" rtlCol="0" anchor="ctr"/>
            <a:lstStyle/>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New opportunities for improving software securities with adoption of new tools/process identified during design, development and tests</a:t>
              </a:r>
            </a:p>
            <a:p>
              <a:pPr marL="122235" indent="-122235" defTabSz="456980">
                <a:lnSpc>
                  <a:spcPct val="90000"/>
                </a:lnSpc>
                <a:buSzPct val="100000"/>
                <a:buFont typeface="Arial" charset="0"/>
                <a:buChar char="•"/>
                <a:defRPr/>
              </a:pPr>
              <a:r>
                <a:rPr lang="en-US" sz="825" kern="0" dirty="0">
                  <a:solidFill>
                    <a:srgbClr val="000000">
                      <a:lumMod val="85000"/>
                      <a:lumOff val="15000"/>
                    </a:srgbClr>
                  </a:solidFill>
                  <a:latin typeface="Segoe UI Light" panose="020B0502040204020203" pitchFamily="34" charset="0"/>
                  <a:cs typeface="Segoe UI Light" panose="020B0502040204020203" pitchFamily="34" charset="0"/>
                  <a:sym typeface="Arial"/>
                </a:rPr>
                <a:t>Inefficient security activities are identified and replaced</a:t>
              </a:r>
            </a:p>
          </p:txBody>
        </p:sp>
      </p:grpSp>
      <p:grpSp>
        <p:nvGrpSpPr>
          <p:cNvPr id="33" name="Group 32">
            <a:extLst>
              <a:ext uri="{FF2B5EF4-FFF2-40B4-BE49-F238E27FC236}">
                <a16:creationId xmlns:a16="http://schemas.microsoft.com/office/drawing/2014/main" id="{11ACD064-1715-498B-8409-82C347DAA489}"/>
              </a:ext>
            </a:extLst>
          </p:cNvPr>
          <p:cNvGrpSpPr/>
          <p:nvPr/>
        </p:nvGrpSpPr>
        <p:grpSpPr>
          <a:xfrm>
            <a:off x="4273730" y="1972458"/>
            <a:ext cx="3429002" cy="3480236"/>
            <a:chOff x="3601844" y="1064135"/>
            <a:chExt cx="4572002" cy="3480237"/>
          </a:xfrm>
        </p:grpSpPr>
        <p:sp>
          <p:nvSpPr>
            <p:cNvPr id="34" name="Rectangle 33">
              <a:extLst>
                <a:ext uri="{FF2B5EF4-FFF2-40B4-BE49-F238E27FC236}">
                  <a16:creationId xmlns:a16="http://schemas.microsoft.com/office/drawing/2014/main" id="{75A4A9FC-DB6D-449A-9A65-EDFF2F4C2CBE}"/>
                </a:ext>
              </a:extLst>
            </p:cNvPr>
            <p:cNvSpPr/>
            <p:nvPr/>
          </p:nvSpPr>
          <p:spPr bwMode="ltGray">
            <a:xfrm>
              <a:off x="3601844" y="3851515"/>
              <a:ext cx="4572001" cy="692857"/>
            </a:xfrm>
            <a:prstGeom prst="rect">
              <a:avLst/>
            </a:prstGeom>
            <a:solidFill>
              <a:schemeClr val="accent1"/>
            </a:solidFill>
            <a:ln w="12700" cap="flat" cmpd="sng" algn="ctr">
              <a:solidFill>
                <a:sysClr val="windowText" lastClr="000000"/>
              </a:solidFill>
              <a:prstDash val="solid"/>
              <a:miter lim="800000"/>
            </a:ln>
            <a:effectLst/>
          </p:spPr>
          <p:txBody>
            <a:bodyPr rtlCol="0" anchor="ctr"/>
            <a:lstStyle/>
            <a:p>
              <a:pPr algn="ctr" defTabSz="456980">
                <a:lnSpc>
                  <a:spcPct val="90000"/>
                </a:lnSpc>
                <a:defRPr/>
              </a:pPr>
              <a:r>
                <a:rPr lang="en-US" sz="1350" kern="0" dirty="0">
                  <a:solidFill>
                    <a:prstClr val="white"/>
                  </a:solidFill>
                  <a:latin typeface="Segoe UI Light" panose="020B0502040204020203" pitchFamily="34" charset="0"/>
                  <a:cs typeface="Segoe UI Light" panose="020B0502040204020203" pitchFamily="34" charset="0"/>
                  <a:sym typeface="Arial"/>
                </a:rPr>
                <a:t>CMM 1: Initial</a:t>
              </a:r>
            </a:p>
            <a:p>
              <a:pPr algn="ctr" defTabSz="456980">
                <a:lnSpc>
                  <a:spcPct val="90000"/>
                </a:lnSpc>
                <a:defRPr/>
              </a:pPr>
              <a:r>
                <a:rPr lang="en-US" sz="825" kern="0" dirty="0">
                  <a:solidFill>
                    <a:prstClr val="white"/>
                  </a:solidFill>
                  <a:latin typeface="Segoe UI Light" panose="020B0502040204020203" pitchFamily="34" charset="0"/>
                  <a:cs typeface="Segoe UI Light" panose="020B0502040204020203" pitchFamily="34" charset="0"/>
                  <a:sym typeface="Arial"/>
                </a:rPr>
                <a:t>Ad hoc process. Focus on individual competence, unpredictable cost, schedule and quality</a:t>
              </a:r>
            </a:p>
          </p:txBody>
        </p:sp>
        <p:sp>
          <p:nvSpPr>
            <p:cNvPr id="35" name="Rectangle 34">
              <a:extLst>
                <a:ext uri="{FF2B5EF4-FFF2-40B4-BE49-F238E27FC236}">
                  <a16:creationId xmlns:a16="http://schemas.microsoft.com/office/drawing/2014/main" id="{588D4802-9F76-4D1E-9960-50D6B3CE504E}"/>
                </a:ext>
              </a:extLst>
            </p:cNvPr>
            <p:cNvSpPr/>
            <p:nvPr/>
          </p:nvSpPr>
          <p:spPr bwMode="ltGray">
            <a:xfrm>
              <a:off x="4237464" y="3151658"/>
              <a:ext cx="3936382" cy="692857"/>
            </a:xfrm>
            <a:prstGeom prst="rect">
              <a:avLst/>
            </a:prstGeom>
            <a:solidFill>
              <a:schemeClr val="bg1">
                <a:lumMod val="50000"/>
              </a:schemeClr>
            </a:solidFill>
            <a:ln w="12700" cap="flat" cmpd="sng" algn="ctr">
              <a:solidFill>
                <a:sysClr val="windowText" lastClr="000000"/>
              </a:solidFill>
              <a:prstDash val="solid"/>
              <a:miter lim="800000"/>
            </a:ln>
            <a:effectLst/>
          </p:spPr>
          <p:txBody>
            <a:bodyPr rtlCol="0" anchor="ctr">
              <a:noAutofit/>
            </a:bodyPr>
            <a:lstStyle/>
            <a:p>
              <a:pPr algn="ctr" defTabSz="456980">
                <a:lnSpc>
                  <a:spcPct val="90000"/>
                </a:lnSpc>
                <a:defRPr/>
              </a:pPr>
              <a:r>
                <a:rPr lang="en-US" sz="1350" kern="0" dirty="0">
                  <a:solidFill>
                    <a:prstClr val="white"/>
                  </a:solidFill>
                  <a:latin typeface="Segoe UI Light" panose="020B0502040204020203" pitchFamily="34" charset="0"/>
                  <a:cs typeface="Segoe UI Light" panose="020B0502040204020203" pitchFamily="34" charset="0"/>
                  <a:sym typeface="Arial"/>
                </a:rPr>
                <a:t>CMM 2: Repeatable</a:t>
              </a:r>
            </a:p>
            <a:p>
              <a:pPr algn="ctr" defTabSz="456980">
                <a:lnSpc>
                  <a:spcPct val="90000"/>
                </a:lnSpc>
                <a:defRPr/>
              </a:pPr>
              <a:r>
                <a:rPr lang="en-US" sz="825" kern="0" dirty="0">
                  <a:solidFill>
                    <a:prstClr val="white"/>
                  </a:solidFill>
                  <a:latin typeface="Segoe UI Light" panose="020B0502040204020203" pitchFamily="34" charset="0"/>
                  <a:cs typeface="Segoe UI Light" panose="020B0502040204020203" pitchFamily="34" charset="0"/>
                  <a:sym typeface="Arial"/>
                </a:rPr>
                <a:t>Intuitive process control. Focus on project administration, mostly reactive process management</a:t>
              </a:r>
            </a:p>
          </p:txBody>
        </p:sp>
        <p:sp>
          <p:nvSpPr>
            <p:cNvPr id="36" name="Rectangle 35">
              <a:extLst>
                <a:ext uri="{FF2B5EF4-FFF2-40B4-BE49-F238E27FC236}">
                  <a16:creationId xmlns:a16="http://schemas.microsoft.com/office/drawing/2014/main" id="{4E3C2589-30A2-4579-9694-7095428FBA30}"/>
                </a:ext>
              </a:extLst>
            </p:cNvPr>
            <p:cNvSpPr/>
            <p:nvPr/>
          </p:nvSpPr>
          <p:spPr bwMode="ltGray">
            <a:xfrm>
              <a:off x="4884234" y="2451804"/>
              <a:ext cx="3289609" cy="692857"/>
            </a:xfrm>
            <a:prstGeom prst="rect">
              <a:avLst/>
            </a:prstGeom>
            <a:solidFill>
              <a:srgbClr val="002060"/>
            </a:solidFill>
            <a:ln w="12700" cap="flat" cmpd="sng" algn="ctr">
              <a:solidFill>
                <a:sysClr val="windowText" lastClr="000000"/>
              </a:solidFill>
              <a:prstDash val="solid"/>
              <a:miter lim="800000"/>
            </a:ln>
            <a:effectLst/>
          </p:spPr>
          <p:txBody>
            <a:bodyPr rtlCol="0" anchor="ctr">
              <a:noAutofit/>
            </a:bodyPr>
            <a:lstStyle/>
            <a:p>
              <a:pPr algn="ctr" defTabSz="456980">
                <a:lnSpc>
                  <a:spcPct val="90000"/>
                </a:lnSpc>
                <a:defRPr/>
              </a:pPr>
              <a:r>
                <a:rPr lang="en-US" sz="1350" kern="0" dirty="0">
                  <a:solidFill>
                    <a:prstClr val="white"/>
                  </a:solidFill>
                  <a:latin typeface="Segoe UI Light" panose="020B0502040204020203" pitchFamily="34" charset="0"/>
                  <a:cs typeface="Segoe UI Light" panose="020B0502040204020203" pitchFamily="34" charset="0"/>
                  <a:sym typeface="Arial"/>
                </a:rPr>
                <a:t>CMM 3: Defined</a:t>
              </a:r>
            </a:p>
            <a:p>
              <a:pPr algn="ctr" defTabSz="456980">
                <a:lnSpc>
                  <a:spcPct val="90000"/>
                </a:lnSpc>
                <a:defRPr/>
              </a:pPr>
              <a:r>
                <a:rPr lang="en-US" sz="825" kern="0" dirty="0">
                  <a:solidFill>
                    <a:prstClr val="white"/>
                  </a:solidFill>
                  <a:latin typeface="Segoe UI Light" panose="020B0502040204020203" pitchFamily="34" charset="0"/>
                  <a:cs typeface="Segoe UI Light" panose="020B0502040204020203" pitchFamily="34" charset="0"/>
                  <a:sym typeface="Arial"/>
                </a:rPr>
                <a:t>Qualitative process control. Focus on process and organization, proactive process management</a:t>
              </a:r>
            </a:p>
          </p:txBody>
        </p:sp>
        <p:sp>
          <p:nvSpPr>
            <p:cNvPr id="37" name="Rectangle 36">
              <a:extLst>
                <a:ext uri="{FF2B5EF4-FFF2-40B4-BE49-F238E27FC236}">
                  <a16:creationId xmlns:a16="http://schemas.microsoft.com/office/drawing/2014/main" id="{67CDB711-783F-4953-9CFB-63368E7B774E}"/>
                </a:ext>
              </a:extLst>
            </p:cNvPr>
            <p:cNvSpPr/>
            <p:nvPr/>
          </p:nvSpPr>
          <p:spPr bwMode="ltGray">
            <a:xfrm>
              <a:off x="5519854" y="1758946"/>
              <a:ext cx="2653990" cy="692857"/>
            </a:xfrm>
            <a:prstGeom prst="rect">
              <a:avLst/>
            </a:prstGeom>
            <a:solidFill>
              <a:srgbClr val="00B0F0"/>
            </a:solidFill>
            <a:ln w="12700" cap="flat" cmpd="sng" algn="ctr">
              <a:solidFill>
                <a:schemeClr val="tx1"/>
              </a:solidFill>
              <a:prstDash val="solid"/>
              <a:miter lim="800000"/>
            </a:ln>
            <a:effectLst/>
          </p:spPr>
          <p:txBody>
            <a:bodyPr rtlCol="0" anchor="ctr">
              <a:noAutofit/>
            </a:bodyPr>
            <a:lstStyle/>
            <a:p>
              <a:pPr algn="ctr" defTabSz="456980">
                <a:lnSpc>
                  <a:spcPct val="90000"/>
                </a:lnSpc>
                <a:defRPr/>
              </a:pPr>
              <a:r>
                <a:rPr lang="en-US" sz="1350" kern="0" dirty="0">
                  <a:solidFill>
                    <a:prstClr val="white"/>
                  </a:solidFill>
                  <a:latin typeface="Segoe UI Light" panose="020B0502040204020203" pitchFamily="34" charset="0"/>
                  <a:cs typeface="Segoe UI Light" panose="020B0502040204020203" pitchFamily="34" charset="0"/>
                  <a:sym typeface="Arial"/>
                </a:rPr>
                <a:t>CMM 4: Managed</a:t>
              </a:r>
            </a:p>
            <a:p>
              <a:pPr algn="ctr" defTabSz="456980">
                <a:lnSpc>
                  <a:spcPct val="90000"/>
                </a:lnSpc>
                <a:defRPr/>
              </a:pPr>
              <a:r>
                <a:rPr lang="en-US" sz="825" kern="0" dirty="0">
                  <a:solidFill>
                    <a:prstClr val="white"/>
                  </a:solidFill>
                  <a:latin typeface="Segoe UI Light" panose="020B0502040204020203" pitchFamily="34" charset="0"/>
                  <a:cs typeface="Segoe UI Light" panose="020B0502040204020203" pitchFamily="34" charset="0"/>
                  <a:sym typeface="Arial"/>
                </a:rPr>
                <a:t>Quantitative process control. Focus on product an process quality</a:t>
              </a:r>
            </a:p>
          </p:txBody>
        </p:sp>
        <p:sp>
          <p:nvSpPr>
            <p:cNvPr id="38" name="Rectangle 37">
              <a:extLst>
                <a:ext uri="{FF2B5EF4-FFF2-40B4-BE49-F238E27FC236}">
                  <a16:creationId xmlns:a16="http://schemas.microsoft.com/office/drawing/2014/main" id="{48B97501-448B-4095-8276-4F1ED5B552F6}"/>
                </a:ext>
              </a:extLst>
            </p:cNvPr>
            <p:cNvSpPr/>
            <p:nvPr/>
          </p:nvSpPr>
          <p:spPr bwMode="ltGray">
            <a:xfrm>
              <a:off x="6166624" y="1064135"/>
              <a:ext cx="2007220" cy="692857"/>
            </a:xfrm>
            <a:prstGeom prst="rect">
              <a:avLst/>
            </a:prstGeom>
            <a:solidFill>
              <a:schemeClr val="accent2"/>
            </a:solidFill>
            <a:ln w="12700" cap="flat" cmpd="sng" algn="ctr">
              <a:solidFill>
                <a:sysClr val="windowText" lastClr="000000"/>
              </a:solidFill>
              <a:prstDash val="solid"/>
              <a:miter lim="800000"/>
            </a:ln>
            <a:effectLst/>
          </p:spPr>
          <p:txBody>
            <a:bodyPr lIns="0" rIns="0" rtlCol="0" anchor="ctr">
              <a:noAutofit/>
            </a:bodyPr>
            <a:lstStyle/>
            <a:p>
              <a:pPr algn="ctr" defTabSz="456980">
                <a:lnSpc>
                  <a:spcPct val="90000"/>
                </a:lnSpc>
                <a:defRPr/>
              </a:pPr>
              <a:r>
                <a:rPr lang="en-US" sz="1350" kern="0" dirty="0">
                  <a:solidFill>
                    <a:prstClr val="white"/>
                  </a:solidFill>
                  <a:latin typeface="Segoe UI Light" panose="020B0502040204020203" pitchFamily="34" charset="0"/>
                  <a:cs typeface="Segoe UI Light" panose="020B0502040204020203" pitchFamily="34" charset="0"/>
                  <a:sym typeface="Arial"/>
                </a:rPr>
                <a:t>CMM 5: Optimizing</a:t>
              </a:r>
            </a:p>
            <a:p>
              <a:pPr algn="ctr" defTabSz="456980">
                <a:lnSpc>
                  <a:spcPct val="90000"/>
                </a:lnSpc>
                <a:defRPr/>
              </a:pPr>
              <a:r>
                <a:rPr lang="en-US" sz="825" kern="0" dirty="0">
                  <a:solidFill>
                    <a:prstClr val="white"/>
                  </a:solidFill>
                  <a:latin typeface="Segoe UI Light" panose="020B0502040204020203" pitchFamily="34" charset="0"/>
                  <a:cs typeface="Segoe UI Light" panose="020B0502040204020203" pitchFamily="34" charset="0"/>
                  <a:sym typeface="Arial"/>
                </a:rPr>
                <a:t>Continuous process improvement. Focus on investment in process automation</a:t>
              </a:r>
            </a:p>
          </p:txBody>
        </p:sp>
      </p:grpSp>
      <p:sp>
        <p:nvSpPr>
          <p:cNvPr id="40" name="TextBox 39">
            <a:extLst>
              <a:ext uri="{FF2B5EF4-FFF2-40B4-BE49-F238E27FC236}">
                <a16:creationId xmlns:a16="http://schemas.microsoft.com/office/drawing/2014/main" id="{C1ED793C-EEB2-4854-922A-8E20B10D7988}"/>
              </a:ext>
            </a:extLst>
          </p:cNvPr>
          <p:cNvSpPr txBox="1"/>
          <p:nvPr/>
        </p:nvSpPr>
        <p:spPr>
          <a:xfrm>
            <a:off x="6226589" y="1666542"/>
            <a:ext cx="1476140" cy="273981"/>
          </a:xfrm>
          <a:prstGeom prst="rect">
            <a:avLst/>
          </a:prstGeom>
          <a:noFill/>
        </p:spPr>
        <p:txBody>
          <a:bodyPr wrap="square" lIns="0" tIns="0" rIns="0" bIns="0" rtlCol="0" anchor="ctr">
            <a:noAutofit/>
          </a:bodyPr>
          <a:lstStyle/>
          <a:p>
            <a:pPr algn="ctr" defTabSz="456980">
              <a:lnSpc>
                <a:spcPct val="90000"/>
              </a:lnSpc>
              <a:defRPr/>
            </a:pPr>
            <a:r>
              <a:rPr lang="en-US" sz="1200" b="1" kern="0" dirty="0">
                <a:solidFill>
                  <a:srgbClr val="B6ADA5">
                    <a:lumMod val="50000"/>
                  </a:srgbClr>
                </a:solidFill>
                <a:latin typeface="Raleway" panose="020B0604020202020204" charset="0"/>
                <a:cs typeface="Segoe UI Light" panose="020B0502040204020203" pitchFamily="34" charset="0"/>
                <a:sym typeface="Arial"/>
              </a:rPr>
              <a:t>Maturity Level</a:t>
            </a:r>
          </a:p>
        </p:txBody>
      </p:sp>
      <p:sp>
        <p:nvSpPr>
          <p:cNvPr id="41" name="Oval 40">
            <a:extLst>
              <a:ext uri="{FF2B5EF4-FFF2-40B4-BE49-F238E27FC236}">
                <a16:creationId xmlns:a16="http://schemas.microsoft.com/office/drawing/2014/main" id="{AE9C0E93-68EC-4266-B515-F8086BAA4F21}"/>
              </a:ext>
            </a:extLst>
          </p:cNvPr>
          <p:cNvSpPr/>
          <p:nvPr/>
        </p:nvSpPr>
        <p:spPr>
          <a:xfrm>
            <a:off x="4692736" y="4011603"/>
            <a:ext cx="3137502" cy="860003"/>
          </a:xfrm>
          <a:prstGeom prst="ellipse">
            <a:avLst/>
          </a:prstGeom>
          <a:noFill/>
          <a:ln w="38100" cap="flat" cmpd="sng" algn="ctr">
            <a:solidFill>
              <a:srgbClr val="FF0000"/>
            </a:solidFill>
            <a:prstDash val="solid"/>
          </a:ln>
          <a:effectLst/>
        </p:spPr>
        <p:txBody>
          <a:bodyPr rtlCol="0" anchor="ctr"/>
          <a:lstStyle/>
          <a:p>
            <a:pPr algn="ctr" defTabSz="342900">
              <a:defRPr/>
            </a:pPr>
            <a:endParaRPr lang="en-US" sz="1350" kern="0" dirty="0">
              <a:solidFill>
                <a:srgbClr val="FFFFFF"/>
              </a:solidFill>
              <a:latin typeface="Arial" panose="020B0604020202020204"/>
              <a:cs typeface="Arial"/>
              <a:sym typeface="Arial"/>
            </a:endParaRPr>
          </a:p>
        </p:txBody>
      </p:sp>
      <p:cxnSp>
        <p:nvCxnSpPr>
          <p:cNvPr id="42" name="Elbow Connector 20">
            <a:extLst>
              <a:ext uri="{FF2B5EF4-FFF2-40B4-BE49-F238E27FC236}">
                <a16:creationId xmlns:a16="http://schemas.microsoft.com/office/drawing/2014/main" id="{5FE65CFA-E3E7-4EC8-AE4A-F9A3970B4212}"/>
              </a:ext>
            </a:extLst>
          </p:cNvPr>
          <p:cNvCxnSpPr>
            <a:stCxn id="41" idx="6"/>
          </p:cNvCxnSpPr>
          <p:nvPr/>
        </p:nvCxnSpPr>
        <p:spPr>
          <a:xfrm flipV="1">
            <a:off x="7830238" y="2933822"/>
            <a:ext cx="183411" cy="1507782"/>
          </a:xfrm>
          <a:prstGeom prst="bentConnector2">
            <a:avLst/>
          </a:prstGeom>
          <a:noFill/>
          <a:ln w="38100" cap="flat" cmpd="sng" algn="ctr">
            <a:solidFill>
              <a:srgbClr val="FF0000"/>
            </a:solidFill>
            <a:prstDash val="solid"/>
            <a:tailEnd type="arrow"/>
          </a:ln>
          <a:effectLst/>
        </p:spPr>
      </p:cxnSp>
      <p:sp>
        <p:nvSpPr>
          <p:cNvPr id="24" name="Title 1">
            <a:extLst>
              <a:ext uri="{FF2B5EF4-FFF2-40B4-BE49-F238E27FC236}">
                <a16:creationId xmlns:a16="http://schemas.microsoft.com/office/drawing/2014/main" id="{FB4089BB-FBBB-1743-81A5-6A81E8A64608}"/>
              </a:ext>
            </a:extLst>
          </p:cNvPr>
          <p:cNvSpPr txBox="1">
            <a:spLocks/>
          </p:cNvSpPr>
          <p:nvPr/>
        </p:nvSpPr>
        <p:spPr>
          <a:xfrm>
            <a:off x="274320" y="274320"/>
            <a:ext cx="9692640" cy="686976"/>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700" b="1" kern="0" dirty="0">
                <a:solidFill>
                  <a:srgbClr val="00B050"/>
                </a:solidFill>
                <a:latin typeface="Arial" charset="0"/>
                <a:ea typeface="Arial" charset="0"/>
                <a:cs typeface="Arial" charset="0"/>
              </a:rPr>
              <a:t>Capability Maturity Model (CMM)</a:t>
            </a:r>
          </a:p>
        </p:txBody>
      </p:sp>
    </p:spTree>
    <p:extLst>
      <p:ext uri="{BB962C8B-B14F-4D97-AF65-F5344CB8AC3E}">
        <p14:creationId xmlns:p14="http://schemas.microsoft.com/office/powerpoint/2010/main" val="34670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0" y="195984"/>
            <a:ext cx="8204548" cy="704850"/>
          </a:xfrm>
          <a:solidFill>
            <a:srgbClr val="323232"/>
          </a:solidFill>
          <a:ln>
            <a:solidFill>
              <a:srgbClr val="44546A"/>
            </a:solidFill>
          </a:ln>
          <a:effectLst>
            <a:outerShdw blurRad="50800" dist="38100" dir="2700000" algn="tl" rotWithShape="0">
              <a:srgbClr val="000000">
                <a:alpha val="43000"/>
              </a:srgbClr>
            </a:outerShdw>
          </a:effectLst>
        </p:spPr>
        <p:txBody>
          <a:bodyPr vert="horz" lIns="91440" tIns="45720" rIns="91440" bIns="45720" rtlCol="0" anchor="ctr" anchorCtr="0">
            <a:normAutofit/>
          </a:bodyPr>
          <a:lstStyle/>
          <a:p>
            <a:pPr marL="469900" algn="ctr" defTabSz="914400">
              <a:lnSpc>
                <a:spcPct val="90000"/>
              </a:lnSpc>
              <a:spcBef>
                <a:spcPct val="0"/>
              </a:spcBef>
            </a:pPr>
            <a:r>
              <a:rPr lang="en-US" sz="4000" b="0">
                <a:solidFill>
                  <a:sysClr val="window" lastClr="FFFFFF"/>
                </a:solidFill>
                <a:latin typeface="Calibri Light"/>
                <a:ea typeface=""/>
                <a:cs typeface=""/>
              </a:rPr>
              <a:t>Thank You!</a:t>
            </a:r>
            <a:endParaRPr lang="en-US" sz="4000" b="0" dirty="0">
              <a:solidFill>
                <a:sysClr val="window" lastClr="FFFFFF"/>
              </a:solidFill>
              <a:latin typeface="Calibri Light"/>
              <a:ea typeface=""/>
              <a:cs typeface=""/>
            </a:endParaRPr>
          </a:p>
        </p:txBody>
      </p:sp>
      <p:pic>
        <p:nvPicPr>
          <p:cNvPr id="2" name="Picture 1">
            <a:extLst>
              <a:ext uri="{FF2B5EF4-FFF2-40B4-BE49-F238E27FC236}">
                <a16:creationId xmlns:a16="http://schemas.microsoft.com/office/drawing/2014/main" id="{55DA0166-CB4C-A344-8078-5A48508CF840}"/>
              </a:ext>
            </a:extLst>
          </p:cNvPr>
          <p:cNvPicPr>
            <a:picLocks noChangeAspect="1"/>
          </p:cNvPicPr>
          <p:nvPr/>
        </p:nvPicPr>
        <p:blipFill>
          <a:blip r:embed="rId3"/>
          <a:stretch>
            <a:fillRect/>
          </a:stretch>
        </p:blipFill>
        <p:spPr>
          <a:xfrm>
            <a:off x="2487468" y="1096101"/>
            <a:ext cx="4169064" cy="5565915"/>
          </a:xfrm>
          <a:prstGeom prst="rect">
            <a:avLst/>
          </a:prstGeom>
        </p:spPr>
      </p:pic>
      <p:pic>
        <p:nvPicPr>
          <p:cNvPr id="9" name="Picture 8">
            <a:extLst>
              <a:ext uri="{FF2B5EF4-FFF2-40B4-BE49-F238E27FC236}">
                <a16:creationId xmlns:a16="http://schemas.microsoft.com/office/drawing/2014/main" id="{F67B0637-41B4-0346-91F7-C04C0F021653}"/>
              </a:ext>
            </a:extLst>
          </p:cNvPr>
          <p:cNvPicPr>
            <a:picLocks noChangeAspect="1"/>
          </p:cNvPicPr>
          <p:nvPr/>
        </p:nvPicPr>
        <p:blipFill rotWithShape="1">
          <a:blip r:embed="rId4">
            <a:extLst>
              <a:ext uri="{28A0092B-C50C-407E-A947-70E740481C1C}">
                <a14:useLocalDpi xmlns:a14="http://schemas.microsoft.com/office/drawing/2010/main" val="0"/>
              </a:ext>
            </a:extLst>
          </a:blip>
          <a:srcRect l="-1" r="79349"/>
          <a:stretch/>
        </p:blipFill>
        <p:spPr>
          <a:xfrm>
            <a:off x="0" y="6093099"/>
            <a:ext cx="685800" cy="764901"/>
          </a:xfrm>
          <a:prstGeom prst="rect">
            <a:avLst/>
          </a:prstGeom>
        </p:spPr>
      </p:pic>
    </p:spTree>
    <p:extLst>
      <p:ext uri="{BB962C8B-B14F-4D97-AF65-F5344CB8AC3E}">
        <p14:creationId xmlns:p14="http://schemas.microsoft.com/office/powerpoint/2010/main" val="14507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normAutofit fontScale="90000"/>
          </a:bodyPr>
          <a:lstStyle/>
          <a:p>
            <a:r>
              <a:rPr lang="en-US" dirty="0">
                <a:solidFill>
                  <a:srgbClr val="00B050"/>
                </a:solidFill>
              </a:rPr>
              <a:t>OpenSAMM Components</a:t>
            </a:r>
          </a:p>
        </p:txBody>
      </p:sp>
    </p:spTree>
    <p:extLst>
      <p:ext uri="{BB962C8B-B14F-4D97-AF65-F5344CB8AC3E}">
        <p14:creationId xmlns:p14="http://schemas.microsoft.com/office/powerpoint/2010/main" val="172971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10" y="275757"/>
            <a:ext cx="7269480" cy="515232"/>
          </a:xfrm>
        </p:spPr>
        <p:txBody>
          <a:bodyPr>
            <a:noAutofit/>
          </a:bodyPr>
          <a:lstStyle/>
          <a:p>
            <a:r>
              <a:rPr lang="en-US" sz="3200" b="1" dirty="0">
                <a:solidFill>
                  <a:srgbClr val="00B050"/>
                </a:solidFill>
                <a:latin typeface="Arial" charset="0"/>
                <a:ea typeface="Arial" charset="0"/>
                <a:cs typeface="Arial" charset="0"/>
              </a:rPr>
              <a:t>OWASP OpenSAMM from Source </a:t>
            </a:r>
          </a:p>
        </p:txBody>
      </p:sp>
      <p:sp>
        <p:nvSpPr>
          <p:cNvPr id="3" name="Text Placeholder 2"/>
          <p:cNvSpPr>
            <a:spLocks noGrp="1"/>
          </p:cNvSpPr>
          <p:nvPr>
            <p:ph type="body" sz="quarter" idx="4294967295"/>
          </p:nvPr>
        </p:nvSpPr>
        <p:spPr>
          <a:xfrm>
            <a:off x="1348740" y="1553489"/>
            <a:ext cx="6446520" cy="2596637"/>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pPr>
            <a:r>
              <a:rPr lang="en-US" sz="2000" dirty="0"/>
              <a:t>SAMM Core Model</a:t>
            </a:r>
          </a:p>
          <a:p>
            <a:pPr>
              <a:lnSpc>
                <a:spcPts val="2040"/>
              </a:lnSpc>
            </a:pPr>
            <a:r>
              <a:rPr lang="en-US" sz="2000" dirty="0"/>
              <a:t>How-To Guide</a:t>
            </a:r>
          </a:p>
          <a:p>
            <a:pPr>
              <a:lnSpc>
                <a:spcPts val="2040"/>
              </a:lnSpc>
            </a:pPr>
            <a:r>
              <a:rPr lang="en-US" sz="2000" dirty="0"/>
              <a:t>Quick Start Guide</a:t>
            </a:r>
          </a:p>
          <a:p>
            <a:pPr>
              <a:lnSpc>
                <a:spcPts val="2040"/>
              </a:lnSpc>
            </a:pPr>
            <a:r>
              <a:rPr lang="en-US" sz="2000" dirty="0"/>
              <a:t>SAMM Toolbox</a:t>
            </a:r>
          </a:p>
          <a:p>
            <a:pPr>
              <a:lnSpc>
                <a:spcPts val="2040"/>
              </a:lnSpc>
            </a:pPr>
            <a:r>
              <a:rPr lang="en-US" sz="2000" dirty="0"/>
              <a:t>SAMM Toolbox Example</a:t>
            </a:r>
          </a:p>
          <a:p>
            <a:pPr>
              <a:lnSpc>
                <a:spcPts val="2040"/>
              </a:lnSpc>
            </a:pPr>
            <a:r>
              <a:rPr lang="en-US" sz="2000" dirty="0"/>
              <a:t>OWASP SAMM on GitHub</a:t>
            </a:r>
          </a:p>
          <a:p>
            <a:pPr lvl="1">
              <a:lnSpc>
                <a:spcPts val="2040"/>
              </a:lnSpc>
            </a:pPr>
            <a:endParaRPr lang="en-US" sz="1200" dirty="0"/>
          </a:p>
        </p:txBody>
      </p:sp>
      <p:pic>
        <p:nvPicPr>
          <p:cNvPr id="5" name="Picture 4">
            <a:extLst>
              <a:ext uri="{FF2B5EF4-FFF2-40B4-BE49-F238E27FC236}">
                <a16:creationId xmlns:a16="http://schemas.microsoft.com/office/drawing/2014/main" id="{D067F32D-81A1-C742-8F19-CC574362DD55}"/>
              </a:ext>
            </a:extLst>
          </p:cNvPr>
          <p:cNvPicPr>
            <a:picLocks noChangeAspect="1"/>
          </p:cNvPicPr>
          <p:nvPr/>
        </p:nvPicPr>
        <p:blipFill>
          <a:blip r:embed="rId3"/>
          <a:stretch>
            <a:fillRect/>
          </a:stretch>
        </p:blipFill>
        <p:spPr>
          <a:xfrm>
            <a:off x="5518889" y="1553488"/>
            <a:ext cx="2773107" cy="2596637"/>
          </a:xfrm>
          <a:prstGeom prst="rect">
            <a:avLst/>
          </a:prstGeom>
        </p:spPr>
      </p:pic>
      <p:sp>
        <p:nvSpPr>
          <p:cNvPr id="6" name="Rectangle 5">
            <a:extLst>
              <a:ext uri="{FF2B5EF4-FFF2-40B4-BE49-F238E27FC236}">
                <a16:creationId xmlns:a16="http://schemas.microsoft.com/office/drawing/2014/main" id="{860CD556-F96B-F245-B8F4-D69288456F95}"/>
              </a:ext>
            </a:extLst>
          </p:cNvPr>
          <p:cNvSpPr/>
          <p:nvPr/>
        </p:nvSpPr>
        <p:spPr>
          <a:xfrm>
            <a:off x="274810" y="4603332"/>
            <a:ext cx="8604147" cy="461665"/>
          </a:xfrm>
          <a:prstGeom prst="rect">
            <a:avLst/>
          </a:prstGeom>
        </p:spPr>
        <p:txBody>
          <a:bodyPr wrap="square">
            <a:spAutoFit/>
          </a:bodyPr>
          <a:lstStyle/>
          <a:p>
            <a:r>
              <a:rPr lang="en-US" sz="2400" dirty="0">
                <a:hlinkClick r:id="rId4"/>
              </a:rPr>
              <a:t>https://www.owasp.org/index.php/OWASP_SAMM_Project</a:t>
            </a:r>
            <a:endParaRPr lang="en-US" sz="2400" dirty="0"/>
          </a:p>
        </p:txBody>
      </p:sp>
    </p:spTree>
    <p:extLst>
      <p:ext uri="{BB962C8B-B14F-4D97-AF65-F5344CB8AC3E}">
        <p14:creationId xmlns:p14="http://schemas.microsoft.com/office/powerpoint/2010/main" val="304746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fontScale="90000"/>
          </a:bodyPr>
          <a:lstStyle/>
          <a:p>
            <a:r>
              <a:rPr lang="en-US" sz="3000" b="1" dirty="0">
                <a:solidFill>
                  <a:srgbClr val="00B050"/>
                </a:solidFill>
                <a:latin typeface="Arial" charset="0"/>
                <a:ea typeface="Arial" charset="0"/>
                <a:cs typeface="Arial" charset="0"/>
              </a:rPr>
              <a:t>Objectives</a:t>
            </a:r>
          </a:p>
        </p:txBody>
      </p:sp>
      <p:sp>
        <p:nvSpPr>
          <p:cNvPr id="3" name="Text Placeholder 2"/>
          <p:cNvSpPr>
            <a:spLocks noGrp="1"/>
          </p:cNvSpPr>
          <p:nvPr>
            <p:ph type="body" sz="quarter" idx="4294967295"/>
          </p:nvPr>
        </p:nvSpPr>
        <p:spPr>
          <a:xfrm>
            <a:off x="1097280" y="938676"/>
            <a:ext cx="6446520" cy="4017637"/>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buFont typeface="Courier New" panose="02070309020205020404" pitchFamily="49" charset="0"/>
              <a:buChar char="o"/>
            </a:pPr>
            <a:r>
              <a:rPr lang="en-US" sz="2000" dirty="0"/>
              <a:t>Application Security Architecture:  Begin with the end in mind.</a:t>
            </a:r>
          </a:p>
          <a:p>
            <a:pPr>
              <a:lnSpc>
                <a:spcPts val="2040"/>
              </a:lnSpc>
              <a:buFont typeface="Courier New" panose="02070309020205020404" pitchFamily="49" charset="0"/>
              <a:buChar char="o"/>
            </a:pPr>
            <a:r>
              <a:rPr lang="en-US" sz="2000" dirty="0"/>
              <a:t>OWASP Background</a:t>
            </a:r>
          </a:p>
          <a:p>
            <a:pPr>
              <a:lnSpc>
                <a:spcPts val="2040"/>
              </a:lnSpc>
              <a:buFont typeface="Courier New" panose="02070309020205020404" pitchFamily="49" charset="0"/>
              <a:buChar char="o"/>
            </a:pPr>
            <a:r>
              <a:rPr lang="en-US" sz="2000" dirty="0"/>
              <a:t>Capability Maturity Model Background</a:t>
            </a:r>
          </a:p>
          <a:p>
            <a:pPr>
              <a:lnSpc>
                <a:spcPts val="2040"/>
              </a:lnSpc>
              <a:buFont typeface="Courier New" panose="02070309020205020404" pitchFamily="49" charset="0"/>
              <a:buChar char="o"/>
            </a:pPr>
            <a:r>
              <a:rPr lang="en-US" sz="2000" dirty="0"/>
              <a:t>OpenSAMM Components</a:t>
            </a:r>
          </a:p>
          <a:p>
            <a:pPr lvl="1">
              <a:lnSpc>
                <a:spcPts val="2040"/>
              </a:lnSpc>
              <a:buFont typeface="Courier New" panose="02070309020205020404" pitchFamily="49" charset="0"/>
              <a:buChar char="o"/>
            </a:pPr>
            <a:r>
              <a:rPr lang="en-US" sz="1800" dirty="0"/>
              <a:t>OpenSAMM Business Function 1: Governance</a:t>
            </a:r>
          </a:p>
          <a:p>
            <a:pPr lvl="1">
              <a:lnSpc>
                <a:spcPts val="2040"/>
              </a:lnSpc>
              <a:buFont typeface="Courier New" panose="02070309020205020404" pitchFamily="49" charset="0"/>
              <a:buChar char="o"/>
            </a:pPr>
            <a:r>
              <a:rPr lang="en-US" sz="1800" dirty="0"/>
              <a:t>OpenSAMM Business Function 2:  Construction</a:t>
            </a:r>
          </a:p>
          <a:p>
            <a:pPr lvl="1">
              <a:lnSpc>
                <a:spcPts val="2040"/>
              </a:lnSpc>
              <a:buFont typeface="Courier New" panose="02070309020205020404" pitchFamily="49" charset="0"/>
              <a:buChar char="o"/>
            </a:pPr>
            <a:r>
              <a:rPr lang="en-US" sz="1800" dirty="0"/>
              <a:t>OpenSAMM Business Function 3:  Verification</a:t>
            </a:r>
          </a:p>
          <a:p>
            <a:pPr lvl="1">
              <a:lnSpc>
                <a:spcPts val="2040"/>
              </a:lnSpc>
              <a:buFont typeface="Courier New" panose="02070309020205020404" pitchFamily="49" charset="0"/>
              <a:buChar char="o"/>
            </a:pPr>
            <a:r>
              <a:rPr lang="en-US" sz="1800" dirty="0"/>
              <a:t>OpenSAMM Business Function 4:  Operations</a:t>
            </a:r>
          </a:p>
          <a:p>
            <a:pPr>
              <a:lnSpc>
                <a:spcPts val="2040"/>
              </a:lnSpc>
              <a:buFont typeface="Courier New" panose="02070309020205020404" pitchFamily="49" charset="0"/>
              <a:buChar char="o"/>
            </a:pPr>
            <a:r>
              <a:rPr lang="en-US" sz="2000" dirty="0"/>
              <a:t>Utilizing OpenSAMM to Fit the Organization.</a:t>
            </a:r>
          </a:p>
          <a:p>
            <a:pPr>
              <a:lnSpc>
                <a:spcPts val="2040"/>
              </a:lnSpc>
              <a:buFont typeface="Courier New" panose="02070309020205020404" pitchFamily="49" charset="0"/>
              <a:buChar char="o"/>
            </a:pPr>
            <a:endParaRPr lang="en-US" sz="2000" dirty="0"/>
          </a:p>
          <a:p>
            <a:pPr>
              <a:lnSpc>
                <a:spcPts val="2040"/>
              </a:lnSpc>
              <a:buFont typeface="Courier New" panose="02070309020205020404" pitchFamily="49" charset="0"/>
              <a:buChar char="o"/>
            </a:pPr>
            <a:endParaRPr lang="en-US" sz="2000" dirty="0"/>
          </a:p>
          <a:p>
            <a:pPr lvl="1">
              <a:lnSpc>
                <a:spcPts val="2040"/>
              </a:lnSpc>
            </a:pPr>
            <a:endParaRPr lang="en-US" sz="1300" dirty="0"/>
          </a:p>
          <a:p>
            <a:pPr lvl="1">
              <a:lnSpc>
                <a:spcPts val="2040"/>
              </a:lnSpc>
            </a:pPr>
            <a:endParaRPr lang="en-US" sz="1200" dirty="0"/>
          </a:p>
        </p:txBody>
      </p:sp>
    </p:spTree>
    <p:extLst>
      <p:ext uri="{BB962C8B-B14F-4D97-AF65-F5344CB8AC3E}">
        <p14:creationId xmlns:p14="http://schemas.microsoft.com/office/powerpoint/2010/main" val="40924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10" y="275757"/>
            <a:ext cx="7269480" cy="515232"/>
          </a:xfrm>
        </p:spPr>
        <p:txBody>
          <a:bodyPr>
            <a:noAutofit/>
          </a:bodyPr>
          <a:lstStyle/>
          <a:p>
            <a:r>
              <a:rPr lang="en-US" sz="3200" b="1" dirty="0">
                <a:solidFill>
                  <a:srgbClr val="00B050"/>
                </a:solidFill>
                <a:latin typeface="Arial" charset="0"/>
                <a:ea typeface="Arial" charset="0"/>
                <a:cs typeface="Arial" charset="0"/>
              </a:rPr>
              <a:t>OWASP OpenSAMM </a:t>
            </a:r>
          </a:p>
        </p:txBody>
      </p:sp>
      <p:sp>
        <p:nvSpPr>
          <p:cNvPr id="3" name="Text Placeholder 2"/>
          <p:cNvSpPr>
            <a:spLocks noGrp="1"/>
          </p:cNvSpPr>
          <p:nvPr>
            <p:ph type="body" sz="quarter" idx="4294967295"/>
          </p:nvPr>
        </p:nvSpPr>
        <p:spPr>
          <a:xfrm>
            <a:off x="1348740" y="1047711"/>
            <a:ext cx="6446520" cy="4762578"/>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pPr>
            <a:r>
              <a:rPr lang="en-US" sz="1600" dirty="0"/>
              <a:t>OpenSAMM V.1.5 (Open Software Assurance Maturity Model)</a:t>
            </a:r>
          </a:p>
          <a:p>
            <a:pPr lvl="1">
              <a:lnSpc>
                <a:spcPts val="2040"/>
              </a:lnSpc>
            </a:pPr>
            <a:r>
              <a:rPr lang="en-US" dirty="0"/>
              <a:t>An open framework to help organizations formulate and implement a strategy for software security that is tailored to the specific risks facing the organization. The resources provided by SAMM will aid in:</a:t>
            </a:r>
          </a:p>
          <a:p>
            <a:pPr lvl="2">
              <a:lnSpc>
                <a:spcPts val="2040"/>
              </a:lnSpc>
            </a:pPr>
            <a:r>
              <a:rPr lang="en-US" sz="1600" dirty="0"/>
              <a:t>Evaluating an organization’s existing software security practices.</a:t>
            </a:r>
          </a:p>
          <a:p>
            <a:pPr lvl="2">
              <a:lnSpc>
                <a:spcPts val="2040"/>
              </a:lnSpc>
            </a:pPr>
            <a:r>
              <a:rPr lang="en-US" sz="1600" dirty="0"/>
              <a:t>Building a balanced software security assurance program in well-defined iterations.</a:t>
            </a:r>
          </a:p>
          <a:p>
            <a:pPr lvl="2">
              <a:lnSpc>
                <a:spcPts val="2040"/>
              </a:lnSpc>
            </a:pPr>
            <a:r>
              <a:rPr lang="en-US" sz="1600" dirty="0"/>
              <a:t>Demonstrating concrete improvements to a security assurance program.</a:t>
            </a:r>
          </a:p>
          <a:p>
            <a:pPr lvl="2">
              <a:lnSpc>
                <a:spcPts val="2040"/>
              </a:lnSpc>
            </a:pPr>
            <a:r>
              <a:rPr lang="en-US" sz="1600" dirty="0"/>
              <a:t>Defining and measuring security-related activities throughout an organization. </a:t>
            </a:r>
          </a:p>
          <a:p>
            <a:r>
              <a:rPr lang="en-US" sz="1600" dirty="0"/>
              <a:t>OpenSAMM is built upon a collection of security practices that are tied back into the core business functions involved in software development.</a:t>
            </a:r>
          </a:p>
          <a:p>
            <a:pPr lvl="1">
              <a:lnSpc>
                <a:spcPts val="2040"/>
              </a:lnSpc>
            </a:pPr>
            <a:endParaRPr lang="en-US" sz="1200" dirty="0"/>
          </a:p>
        </p:txBody>
      </p:sp>
    </p:spTree>
    <p:extLst>
      <p:ext uri="{BB962C8B-B14F-4D97-AF65-F5344CB8AC3E}">
        <p14:creationId xmlns:p14="http://schemas.microsoft.com/office/powerpoint/2010/main" val="339377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ea typeface="Arial" charset="0"/>
                <a:cs typeface="Arial" charset="0"/>
              </a:rPr>
              <a:t>OWASP OpenSAMM Toolbox</a:t>
            </a:r>
          </a:p>
        </p:txBody>
      </p:sp>
      <p:sp>
        <p:nvSpPr>
          <p:cNvPr id="3" name="Text Placeholder 2"/>
          <p:cNvSpPr>
            <a:spLocks noGrp="1"/>
          </p:cNvSpPr>
          <p:nvPr>
            <p:ph type="body" sz="quarter" idx="4294967295"/>
          </p:nvPr>
        </p:nvSpPr>
        <p:spPr>
          <a:xfrm>
            <a:off x="1065309" y="2392578"/>
            <a:ext cx="7013382" cy="2072844"/>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2160"/>
              </a:lnSpc>
              <a:buNone/>
            </a:pPr>
            <a:r>
              <a:rPr lang="en-US" dirty="0"/>
              <a:t>The toolbox consists of 77 questions that assist in helping to understand and articulate the current position of the application assurance program for the organization.  </a:t>
            </a:r>
          </a:p>
          <a:p>
            <a:pPr marL="0" indent="0">
              <a:lnSpc>
                <a:spcPts val="2160"/>
              </a:lnSpc>
              <a:buNone/>
            </a:pPr>
            <a:r>
              <a:rPr lang="en-US" dirty="0"/>
              <a:t>Future targets can be charted and achieved with actionable objectives to better enhance the security posture of the application assurance program.</a:t>
            </a:r>
          </a:p>
        </p:txBody>
      </p:sp>
    </p:spTree>
    <p:extLst>
      <p:ext uri="{BB962C8B-B14F-4D97-AF65-F5344CB8AC3E}">
        <p14:creationId xmlns:p14="http://schemas.microsoft.com/office/powerpoint/2010/main" val="27838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26112"/>
            <a:ext cx="7521734" cy="515232"/>
          </a:xfrm>
        </p:spPr>
        <p:txBody>
          <a:bodyPr>
            <a:noAutofit/>
          </a:bodyPr>
          <a:lstStyle/>
          <a:p>
            <a:r>
              <a:rPr lang="en-US" sz="2800" b="1" dirty="0">
                <a:solidFill>
                  <a:srgbClr val="00B050"/>
                </a:solidFill>
                <a:latin typeface="Arial" charset="0"/>
                <a:ea typeface="Arial" charset="0"/>
                <a:cs typeface="Arial" charset="0"/>
              </a:rPr>
              <a:t>OWASP OpenSAMM Toolbox Components</a:t>
            </a:r>
          </a:p>
        </p:txBody>
      </p:sp>
      <p:sp>
        <p:nvSpPr>
          <p:cNvPr id="3" name="Text Placeholder 2"/>
          <p:cNvSpPr>
            <a:spLocks noGrp="1"/>
          </p:cNvSpPr>
          <p:nvPr>
            <p:ph type="body" sz="quarter" idx="4294967295"/>
          </p:nvPr>
        </p:nvSpPr>
        <p:spPr>
          <a:xfrm>
            <a:off x="811132" y="1543050"/>
            <a:ext cx="7521735" cy="3771900"/>
          </a:xfrm>
          <a:prstGeom prst="rect">
            <a:avLst/>
          </a:prstGeom>
        </p:spPr>
        <p:txBody>
          <a:bodyPr vert="horz" lIns="68580" tIns="34290" rIns="68580" bIns="34290" rtlCol="0">
            <a:normAutofit fontScale="925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b="1" dirty="0"/>
              <a:t>Business Function</a:t>
            </a:r>
            <a:r>
              <a:rPr lang="en-US" dirty="0"/>
              <a:t>:  Each business function is a category of activities related to the nuts-and-bolts of software development, or stated another way, any organization involved with software development must fulfill each of these business functions to some degree.</a:t>
            </a:r>
          </a:p>
          <a:p>
            <a:r>
              <a:rPr lang="en-US" b="1" dirty="0"/>
              <a:t>Security Practice</a:t>
            </a:r>
            <a:r>
              <a:rPr lang="en-US" dirty="0"/>
              <a:t>:  Each security practice is an area of security-related activities that build assurance for the related business function. There are twelve security practices that are the independent silos for improvement that map to the four business functions of software development.</a:t>
            </a:r>
          </a:p>
          <a:p>
            <a:r>
              <a:rPr lang="en-US" b="1" dirty="0"/>
              <a:t>Maturity Rating:  </a:t>
            </a:r>
            <a:r>
              <a:rPr lang="en-US" dirty="0"/>
              <a:t>Each level within a security practice is characterized by a successively more sophisticated objective defined by specific activities, and more stringent success metrics than the previous level. Additionally, each security practice can be improved independently, though related activities can lead to optimizations.</a:t>
            </a:r>
          </a:p>
          <a:p>
            <a:endParaRPr lang="en-US" dirty="0"/>
          </a:p>
          <a:p>
            <a:pPr lvl="1"/>
            <a:endParaRPr lang="en-US" dirty="0"/>
          </a:p>
          <a:p>
            <a:pPr lvl="1"/>
            <a:endParaRPr lang="en-US" dirty="0"/>
          </a:p>
        </p:txBody>
      </p:sp>
    </p:spTree>
    <p:extLst>
      <p:ext uri="{BB962C8B-B14F-4D97-AF65-F5344CB8AC3E}">
        <p14:creationId xmlns:p14="http://schemas.microsoft.com/office/powerpoint/2010/main" val="59551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508866"/>
            <a:ext cx="8058548" cy="515232"/>
          </a:xfrm>
        </p:spPr>
        <p:txBody>
          <a:bodyPr>
            <a:noAutofit/>
          </a:bodyPr>
          <a:lstStyle/>
          <a:p>
            <a:r>
              <a:rPr lang="en-US" sz="2800" b="1" dirty="0">
                <a:solidFill>
                  <a:srgbClr val="00B050"/>
                </a:solidFill>
                <a:latin typeface="Arial" charset="0"/>
                <a:ea typeface="Arial" charset="0"/>
                <a:cs typeface="Arial" charset="0"/>
              </a:rPr>
              <a:t>OWASP OpenSAMM Toolbox Components (2)</a:t>
            </a:r>
          </a:p>
        </p:txBody>
      </p:sp>
      <p:sp>
        <p:nvSpPr>
          <p:cNvPr id="3" name="Text Placeholder 2"/>
          <p:cNvSpPr>
            <a:spLocks noGrp="1"/>
          </p:cNvSpPr>
          <p:nvPr>
            <p:ph type="body" sz="quarter" idx="4294967295"/>
          </p:nvPr>
        </p:nvSpPr>
        <p:spPr>
          <a:xfrm>
            <a:off x="811132" y="1543050"/>
            <a:ext cx="7521735" cy="4548468"/>
          </a:xfrm>
          <a:prstGeom prst="rect">
            <a:avLst/>
          </a:prstGeom>
        </p:spPr>
        <p:txBody>
          <a:bodyPr vert="horz" lIns="68580" tIns="34290" rIns="68580" bIns="3429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t>There are four critical Business Functions of software development that are captured using the </a:t>
            </a:r>
            <a:r>
              <a:rPr lang="en-US" dirty="0" err="1"/>
              <a:t>OpenSAMM</a:t>
            </a:r>
            <a:r>
              <a:rPr lang="en-US" dirty="0"/>
              <a:t> questionnaire.</a:t>
            </a:r>
          </a:p>
          <a:p>
            <a:pPr lvl="1"/>
            <a:r>
              <a:rPr lang="en-US" dirty="0">
                <a:solidFill>
                  <a:srgbClr val="00B0F0"/>
                </a:solidFill>
              </a:rPr>
              <a:t>Governance: </a:t>
            </a:r>
            <a:r>
              <a:rPr lang="en-US" dirty="0">
                <a:solidFill>
                  <a:schemeClr val="tx1"/>
                </a:solidFill>
              </a:rPr>
              <a:t>centered on the processes and activities related to how an organization manages overall software development activities</a:t>
            </a:r>
          </a:p>
          <a:p>
            <a:pPr lvl="1"/>
            <a:r>
              <a:rPr lang="en-US" dirty="0">
                <a:solidFill>
                  <a:srgbClr val="FFC000"/>
                </a:solidFill>
              </a:rPr>
              <a:t>Construction</a:t>
            </a:r>
            <a:r>
              <a:rPr lang="en-US" dirty="0">
                <a:solidFill>
                  <a:srgbClr val="DEA603"/>
                </a:solidFill>
              </a:rPr>
              <a:t>: </a:t>
            </a:r>
            <a:r>
              <a:rPr lang="en-US" dirty="0">
                <a:solidFill>
                  <a:schemeClr val="tx1"/>
                </a:solidFill>
              </a:rPr>
              <a:t>concerns the processes and activities related to how an organization defines goals and creates software within development projects.</a:t>
            </a:r>
          </a:p>
          <a:p>
            <a:pPr lvl="1"/>
            <a:r>
              <a:rPr lang="en-US" dirty="0">
                <a:solidFill>
                  <a:srgbClr val="92D050"/>
                </a:solidFill>
              </a:rPr>
              <a:t>Verification: </a:t>
            </a:r>
            <a:r>
              <a:rPr lang="en-US" dirty="0">
                <a:solidFill>
                  <a:schemeClr val="tx1"/>
                </a:solidFill>
              </a:rPr>
              <a:t>focused on the processes and activities related to how an organization checks, and tests artifacts produced throughout software development.</a:t>
            </a:r>
          </a:p>
          <a:p>
            <a:pPr lvl="1"/>
            <a:r>
              <a:rPr lang="en-US" dirty="0">
                <a:solidFill>
                  <a:srgbClr val="FF0000"/>
                </a:solidFill>
              </a:rPr>
              <a:t>Operations: </a:t>
            </a:r>
            <a:r>
              <a:rPr lang="en-US" dirty="0"/>
              <a:t>entails the processes and activities related to how an organization manages software releases that has been created</a:t>
            </a:r>
          </a:p>
          <a:p>
            <a:r>
              <a:rPr lang="en-US" dirty="0"/>
              <a:t>Three Security Practices defined within each Business Function.</a:t>
            </a:r>
          </a:p>
          <a:p>
            <a:r>
              <a:rPr lang="en-US" dirty="0"/>
              <a:t>Each Security Practice measured by a maturity rating</a:t>
            </a:r>
          </a:p>
          <a:p>
            <a:pPr lvl="1">
              <a:lnSpc>
                <a:spcPts val="1680"/>
              </a:lnSpc>
            </a:pPr>
            <a:r>
              <a:rPr lang="en-US" dirty="0"/>
              <a:t>0 = Implicit starting point representing the activities in the practice being unfulfilled</a:t>
            </a:r>
          </a:p>
          <a:p>
            <a:pPr lvl="1">
              <a:lnSpc>
                <a:spcPts val="1680"/>
              </a:lnSpc>
            </a:pPr>
            <a:r>
              <a:rPr lang="en-US" dirty="0"/>
              <a:t>1 = Initial understanding and ad hoc provision of security practice.</a:t>
            </a:r>
          </a:p>
          <a:p>
            <a:pPr lvl="1">
              <a:lnSpc>
                <a:spcPts val="1680"/>
              </a:lnSpc>
            </a:pPr>
            <a:r>
              <a:rPr lang="en-US" dirty="0"/>
              <a:t>2 = Increase efficiency and/or effectiveness of the security practice.</a:t>
            </a:r>
          </a:p>
          <a:p>
            <a:pPr lvl="1">
              <a:lnSpc>
                <a:spcPts val="1680"/>
              </a:lnSpc>
            </a:pPr>
            <a:r>
              <a:rPr lang="en-US" dirty="0"/>
              <a:t>3 = Comprehensive mastery of the security practice at scale.</a:t>
            </a:r>
          </a:p>
          <a:p>
            <a:pPr lvl="1"/>
            <a:endParaRPr lang="en-US" dirty="0"/>
          </a:p>
          <a:p>
            <a:pPr lvl="1"/>
            <a:endParaRPr lang="en-US" dirty="0"/>
          </a:p>
        </p:txBody>
      </p:sp>
    </p:spTree>
    <p:extLst>
      <p:ext uri="{BB962C8B-B14F-4D97-AF65-F5344CB8AC3E}">
        <p14:creationId xmlns:p14="http://schemas.microsoft.com/office/powerpoint/2010/main" val="402079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5" y="539363"/>
            <a:ext cx="7915523" cy="515232"/>
          </a:xfrm>
        </p:spPr>
        <p:txBody>
          <a:bodyPr>
            <a:noAutofit/>
          </a:bodyPr>
          <a:lstStyle/>
          <a:p>
            <a:r>
              <a:rPr lang="en-US" sz="2800" b="1" dirty="0">
                <a:solidFill>
                  <a:srgbClr val="00B050"/>
                </a:solidFill>
                <a:latin typeface="Arial" charset="0"/>
                <a:ea typeface="Arial" charset="0"/>
                <a:cs typeface="Arial" charset="0"/>
              </a:rPr>
              <a:t>OWASP OpenSAMM Toolbox Components (3)</a:t>
            </a:r>
          </a:p>
        </p:txBody>
      </p:sp>
      <p:pic>
        <p:nvPicPr>
          <p:cNvPr id="5" name="Picture 4">
            <a:extLst>
              <a:ext uri="{FF2B5EF4-FFF2-40B4-BE49-F238E27FC236}">
                <a16:creationId xmlns:a16="http://schemas.microsoft.com/office/drawing/2014/main" id="{C781EF7F-4CBF-884A-86E7-0510DD048FCD}"/>
              </a:ext>
            </a:extLst>
          </p:cNvPr>
          <p:cNvPicPr>
            <a:picLocks noChangeAspect="1"/>
          </p:cNvPicPr>
          <p:nvPr/>
        </p:nvPicPr>
        <p:blipFill>
          <a:blip r:embed="rId2"/>
          <a:stretch>
            <a:fillRect/>
          </a:stretch>
        </p:blipFill>
        <p:spPr>
          <a:xfrm>
            <a:off x="212035" y="2068660"/>
            <a:ext cx="8719930" cy="2720679"/>
          </a:xfrm>
          <a:prstGeom prst="rect">
            <a:avLst/>
          </a:prstGeom>
        </p:spPr>
      </p:pic>
    </p:spTree>
    <p:extLst>
      <p:ext uri="{BB962C8B-B14F-4D97-AF65-F5344CB8AC3E}">
        <p14:creationId xmlns:p14="http://schemas.microsoft.com/office/powerpoint/2010/main" val="5193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86355"/>
            <a:ext cx="7269480" cy="515232"/>
          </a:xfrm>
        </p:spPr>
        <p:txBody>
          <a:bodyPr>
            <a:noAutofit/>
          </a:bodyPr>
          <a:lstStyle/>
          <a:p>
            <a:r>
              <a:rPr lang="en-US" sz="2800" b="1" dirty="0">
                <a:solidFill>
                  <a:srgbClr val="00B050"/>
                </a:solidFill>
                <a:latin typeface="Arial" charset="0"/>
                <a:ea typeface="Arial" charset="0"/>
                <a:cs typeface="Arial" charset="0"/>
              </a:rPr>
              <a:t>OWASP OpenSAMM Toolbox  Audience</a:t>
            </a:r>
          </a:p>
        </p:txBody>
      </p:sp>
      <p:sp>
        <p:nvSpPr>
          <p:cNvPr id="3" name="Text Placeholder 2"/>
          <p:cNvSpPr>
            <a:spLocks noGrp="1"/>
          </p:cNvSpPr>
          <p:nvPr>
            <p:ph type="body" sz="quarter" idx="4294967295"/>
          </p:nvPr>
        </p:nvSpPr>
        <p:spPr>
          <a:xfrm>
            <a:off x="1348740" y="1630217"/>
            <a:ext cx="6446520" cy="3597566"/>
          </a:xfrm>
          <a:prstGeom prst="rect">
            <a:avLst/>
          </a:prstGeom>
        </p:spPr>
        <p:txBody>
          <a:bodyPr vert="horz" lIns="68580" tIns="34290" rIns="68580" bIns="34290" rtlCol="0">
            <a:normAutofit fontScale="25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lvl="0"/>
            <a:r>
              <a:rPr lang="en-US" sz="5600" b="1" dirty="0"/>
              <a:t>Developers:  </a:t>
            </a:r>
            <a:r>
              <a:rPr lang="en-US" sz="5600" dirty="0"/>
              <a:t>Individuals performing detailed design and implementation of the software.</a:t>
            </a:r>
          </a:p>
          <a:p>
            <a:pPr lvl="0"/>
            <a:r>
              <a:rPr lang="en-US" sz="5600" b="1" dirty="0"/>
              <a:t>Architects</a:t>
            </a:r>
            <a:r>
              <a:rPr lang="en-US" sz="5600" dirty="0"/>
              <a:t>:  Individuals performing high-level design work and large-scale system engineering.</a:t>
            </a:r>
          </a:p>
          <a:p>
            <a:pPr lvl="0"/>
            <a:r>
              <a:rPr lang="en-US" sz="5600" b="1" dirty="0"/>
              <a:t>Managers</a:t>
            </a:r>
            <a:r>
              <a:rPr lang="en-US" sz="5600" dirty="0"/>
              <a:t>:  Individuals performing day-to-day management of development staff.</a:t>
            </a:r>
          </a:p>
          <a:p>
            <a:pPr lvl="0"/>
            <a:r>
              <a:rPr lang="en-US" sz="5600" b="1" dirty="0"/>
              <a:t>QA Testers:  </a:t>
            </a:r>
            <a:r>
              <a:rPr lang="en-US" sz="5600" dirty="0"/>
              <a:t>Individuals performing quality assurance testing and pre-release verification of software.</a:t>
            </a:r>
          </a:p>
          <a:p>
            <a:pPr lvl="0"/>
            <a:r>
              <a:rPr lang="en-US" sz="5600" b="1" dirty="0"/>
              <a:t>Security:  </a:t>
            </a:r>
            <a:r>
              <a:rPr lang="en-US" sz="5600" dirty="0"/>
              <a:t>Individuals with technical security knowledge related to software being produced.</a:t>
            </a:r>
          </a:p>
          <a:p>
            <a:pPr lvl="0"/>
            <a:r>
              <a:rPr lang="en-US" sz="5600" b="1" dirty="0"/>
              <a:t>Business Owners:  </a:t>
            </a:r>
            <a:r>
              <a:rPr lang="en-US" sz="5600" dirty="0"/>
              <a:t>Individuals performing key decision making on software and its business requirements.</a:t>
            </a:r>
          </a:p>
          <a:p>
            <a:pPr lvl="0"/>
            <a:r>
              <a:rPr lang="en-US" sz="5600" b="1" dirty="0"/>
              <a:t>Support Operations:  </a:t>
            </a:r>
            <a:r>
              <a:rPr lang="en-US" sz="5600" dirty="0"/>
              <a:t>Individuals performing customer support or direct technical operations support.</a:t>
            </a:r>
          </a:p>
          <a:p>
            <a:pPr lvl="1"/>
            <a:endParaRPr lang="en-US" dirty="0"/>
          </a:p>
          <a:p>
            <a:pPr lvl="1"/>
            <a:endParaRPr lang="en-US" dirty="0"/>
          </a:p>
        </p:txBody>
      </p:sp>
    </p:spTree>
    <p:extLst>
      <p:ext uri="{BB962C8B-B14F-4D97-AF65-F5344CB8AC3E}">
        <p14:creationId xmlns:p14="http://schemas.microsoft.com/office/powerpoint/2010/main" val="31258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normAutofit fontScale="90000"/>
          </a:bodyPr>
          <a:lstStyle/>
          <a:p>
            <a:r>
              <a:rPr lang="en-US" dirty="0">
                <a:solidFill>
                  <a:srgbClr val="00B050"/>
                </a:solidFill>
              </a:rPr>
              <a:t>OpenSAMM Business Function 1: Governance</a:t>
            </a:r>
          </a:p>
        </p:txBody>
      </p:sp>
    </p:spTree>
    <p:extLst>
      <p:ext uri="{BB962C8B-B14F-4D97-AF65-F5344CB8AC3E}">
        <p14:creationId xmlns:p14="http://schemas.microsoft.com/office/powerpoint/2010/main" val="3564230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F0"/>
                </a:solidFill>
                <a:latin typeface="Arial" charset="0"/>
                <a:ea typeface="Arial" charset="0"/>
                <a:cs typeface="Arial" charset="0"/>
              </a:rPr>
              <a:t>First Business Function – Governance</a:t>
            </a:r>
          </a:p>
        </p:txBody>
      </p:sp>
      <p:sp>
        <p:nvSpPr>
          <p:cNvPr id="3" name="Text Placeholder 2"/>
          <p:cNvSpPr>
            <a:spLocks noGrp="1"/>
          </p:cNvSpPr>
          <p:nvPr>
            <p:ph type="body" sz="quarter" idx="4294967295"/>
          </p:nvPr>
        </p:nvSpPr>
        <p:spPr>
          <a:xfrm>
            <a:off x="572245" y="1345924"/>
            <a:ext cx="7999509" cy="4166152"/>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400"/>
              </a:lnSpc>
            </a:pPr>
            <a:r>
              <a:rPr lang="en-US" sz="2000" b="1" dirty="0"/>
              <a:t>Strategy &amp; Metrics</a:t>
            </a:r>
            <a:r>
              <a:rPr lang="en-US" sz="2000" dirty="0"/>
              <a:t>:  involves the overall strategic direction of the software assurance program and instrumentation of processes and activities to collect metrics about an organization’s security posture.</a:t>
            </a:r>
          </a:p>
          <a:p>
            <a:pPr>
              <a:lnSpc>
                <a:spcPts val="2400"/>
              </a:lnSpc>
            </a:pPr>
            <a:r>
              <a:rPr lang="en-US" sz="2000" b="1" dirty="0"/>
              <a:t>Policy &amp; Compliance:  </a:t>
            </a:r>
            <a:r>
              <a:rPr lang="en-US" sz="2000" dirty="0"/>
              <a:t>involves setting up a security, compliance, and audit control framework throughout an organization to achieve increased assurance in software under construction and in operation.</a:t>
            </a:r>
          </a:p>
          <a:p>
            <a:pPr>
              <a:lnSpc>
                <a:spcPts val="2400"/>
              </a:lnSpc>
            </a:pPr>
            <a:r>
              <a:rPr lang="en-US" sz="2000" b="1" dirty="0"/>
              <a:t>Education &amp; Guidance:  </a:t>
            </a:r>
            <a:r>
              <a:rPr lang="en-US" sz="2000" dirty="0"/>
              <a:t>involves increasing security knowledge amongst personnel in software development through training and guidance on security topics relevant to individual job functions.</a:t>
            </a:r>
          </a:p>
          <a:p>
            <a:endParaRPr lang="en-US" dirty="0"/>
          </a:p>
          <a:p>
            <a:endParaRPr lang="en-US" dirty="0"/>
          </a:p>
          <a:p>
            <a:pPr lvl="1"/>
            <a:endParaRPr lang="en-US" dirty="0"/>
          </a:p>
        </p:txBody>
      </p:sp>
    </p:spTree>
    <p:extLst>
      <p:ext uri="{BB962C8B-B14F-4D97-AF65-F5344CB8AC3E}">
        <p14:creationId xmlns:p14="http://schemas.microsoft.com/office/powerpoint/2010/main" val="2971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676984" cy="812358"/>
          </a:xfrm>
        </p:spPr>
        <p:txBody>
          <a:bodyPr>
            <a:noAutofit/>
          </a:bodyPr>
          <a:lstStyle/>
          <a:p>
            <a:r>
              <a:rPr lang="en-US" sz="2000" b="1" dirty="0">
                <a:solidFill>
                  <a:srgbClr val="00B0F0"/>
                </a:solidFill>
                <a:latin typeface="Arial" charset="0"/>
                <a:ea typeface="Arial" charset="0"/>
                <a:cs typeface="Arial" charset="0"/>
              </a:rPr>
              <a:t>Strategy &amp; Metrics:  SM1 - Establish a unified strategic roadmap for software security within the organization.</a:t>
            </a:r>
          </a:p>
        </p:txBody>
      </p:sp>
      <p:sp>
        <p:nvSpPr>
          <p:cNvPr id="3" name="Text Placeholder 2"/>
          <p:cNvSpPr>
            <a:spLocks noGrp="1"/>
          </p:cNvSpPr>
          <p:nvPr>
            <p:ph type="body" sz="quarter" idx="4294967295"/>
          </p:nvPr>
        </p:nvSpPr>
        <p:spPr>
          <a:xfrm>
            <a:off x="572245" y="1467885"/>
            <a:ext cx="7999509" cy="3922230"/>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Estimate overall business risk profile</a:t>
            </a:r>
          </a:p>
          <a:p>
            <a:pPr marL="457200" indent="-457200">
              <a:lnSpc>
                <a:spcPts val="1800"/>
              </a:lnSpc>
              <a:buFont typeface="+mj-lt"/>
              <a:buAutoNum type="alphaUcPeriod"/>
            </a:pPr>
            <a:r>
              <a:rPr lang="en-US" sz="2000" dirty="0"/>
              <a:t>Build and maintain assurance program roadmap</a:t>
            </a:r>
          </a:p>
          <a:p>
            <a:pPr marL="0" indent="0">
              <a:lnSpc>
                <a:spcPts val="1800"/>
              </a:lnSpc>
              <a:buNone/>
            </a:pPr>
            <a:r>
              <a:rPr lang="en-US" sz="2000" dirty="0"/>
              <a:t>Desired Results</a:t>
            </a:r>
            <a:endParaRPr lang="en-US" sz="1800" dirty="0"/>
          </a:p>
          <a:p>
            <a:pPr marL="457200" indent="-457200">
              <a:lnSpc>
                <a:spcPts val="1800"/>
              </a:lnSpc>
              <a:buFont typeface="+mj-lt"/>
              <a:buAutoNum type="arabicPeriod"/>
            </a:pPr>
            <a:r>
              <a:rPr lang="en-US" sz="2000" dirty="0"/>
              <a:t>Concrete list of the most critical business-level risks caused by software</a:t>
            </a:r>
          </a:p>
          <a:p>
            <a:pPr marL="457200" indent="-457200">
              <a:lnSpc>
                <a:spcPts val="1800"/>
              </a:lnSpc>
              <a:buFont typeface="+mj-lt"/>
              <a:buAutoNum type="arabicPeriod"/>
            </a:pPr>
            <a:r>
              <a:rPr lang="en-US" sz="2000" dirty="0"/>
              <a:t>Tailored roadmap that addresses the security needs for your organization with minimal overhead.</a:t>
            </a:r>
          </a:p>
          <a:p>
            <a:pPr marL="457200" indent="-457200">
              <a:lnSpc>
                <a:spcPts val="1800"/>
              </a:lnSpc>
              <a:buFont typeface="+mj-lt"/>
              <a:buAutoNum type="arabicPeriod"/>
            </a:pPr>
            <a:r>
              <a:rPr lang="en-US" sz="2000" dirty="0"/>
              <a:t>Organization-wide understanding of how the assurance program will grow over time</a:t>
            </a:r>
          </a:p>
          <a:p>
            <a:pPr marL="457200" indent="-457200">
              <a:lnSpc>
                <a:spcPts val="1800"/>
              </a:lnSpc>
              <a:buFont typeface="+mj-lt"/>
              <a:buAutoNum type="alphaUcPeriod"/>
            </a:pPr>
            <a:endParaRPr lang="en-US" sz="2000" dirty="0"/>
          </a:p>
          <a:p>
            <a:pPr marL="457200" indent="-457200">
              <a:lnSpc>
                <a:spcPts val="1800"/>
              </a:lnSpc>
              <a:buFont typeface="+mj-lt"/>
              <a:buAutoNum type="alphaUcPeriod"/>
            </a:pPr>
            <a:endParaRPr lang="en-US" sz="2000" dirty="0"/>
          </a:p>
          <a:p>
            <a:pPr marL="0" indent="0">
              <a:lnSpc>
                <a:spcPts val="1800"/>
              </a:lnSpc>
              <a:buNone/>
            </a:pPr>
            <a:endParaRPr lang="en-US" sz="3000" dirty="0"/>
          </a:p>
          <a:p>
            <a:endParaRPr lang="en-US" dirty="0"/>
          </a:p>
          <a:p>
            <a:endParaRPr lang="en-US" dirty="0"/>
          </a:p>
          <a:p>
            <a:pPr lvl="1"/>
            <a:endParaRPr lang="en-US" dirty="0"/>
          </a:p>
        </p:txBody>
      </p:sp>
    </p:spTree>
    <p:extLst>
      <p:ext uri="{BB962C8B-B14F-4D97-AF65-F5344CB8AC3E}">
        <p14:creationId xmlns:p14="http://schemas.microsoft.com/office/powerpoint/2010/main" val="192373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SM1-A: Strategy &amp; Metrics</a:t>
            </a:r>
          </a:p>
        </p:txBody>
      </p:sp>
      <p:sp>
        <p:nvSpPr>
          <p:cNvPr id="3" name="Text Placeholder 2"/>
          <p:cNvSpPr>
            <a:spLocks noGrp="1"/>
          </p:cNvSpPr>
          <p:nvPr>
            <p:ph type="body" sz="quarter" idx="4294967295"/>
          </p:nvPr>
        </p:nvSpPr>
        <p:spPr>
          <a:xfrm>
            <a:off x="572245" y="1461259"/>
            <a:ext cx="7999509" cy="3935482"/>
          </a:xfrm>
          <a:prstGeom prst="rect">
            <a:avLst/>
          </a:prstGeom>
        </p:spPr>
        <p:txBody>
          <a:bodyPr vert="horz" lIns="68580" tIns="34290" rIns="68580" bIns="34290" rtlCol="0">
            <a:normAutofit fontScale="85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600" b="1" dirty="0"/>
              <a:t>Question 1:</a:t>
            </a:r>
            <a:r>
              <a:rPr lang="en-US" sz="1600" dirty="0"/>
              <a:t>  Is there a software security assurance program in place?</a:t>
            </a:r>
          </a:p>
          <a:p>
            <a:pPr marL="0" indent="0">
              <a:lnSpc>
                <a:spcPts val="1800"/>
              </a:lnSpc>
              <a:buNone/>
            </a:pPr>
            <a:r>
              <a:rPr lang="en-US" sz="1600" b="1" dirty="0"/>
              <a:t>Guidance:</a:t>
            </a:r>
          </a:p>
          <a:p>
            <a:pPr>
              <a:lnSpc>
                <a:spcPts val="1800"/>
              </a:lnSpc>
            </a:pPr>
            <a:r>
              <a:rPr lang="en-US" sz="1600" dirty="0"/>
              <a:t>Assurance program is documented and accessible to staff.</a:t>
            </a:r>
          </a:p>
          <a:p>
            <a:pPr>
              <a:lnSpc>
                <a:spcPts val="1800"/>
              </a:lnSpc>
            </a:pPr>
            <a:r>
              <a:rPr lang="en-US" sz="1600" dirty="0"/>
              <a:t>Assurance program has been used in recent development efforts.</a:t>
            </a:r>
          </a:p>
          <a:p>
            <a:pPr>
              <a:lnSpc>
                <a:spcPts val="1800"/>
              </a:lnSpc>
            </a:pPr>
            <a:r>
              <a:rPr lang="en-US" sz="1600" dirty="0"/>
              <a:t>Staff receives training against assurance program and responsibilities.</a:t>
            </a:r>
          </a:p>
          <a:p>
            <a:pPr marL="0" indent="0">
              <a:buNone/>
            </a:pPr>
            <a:r>
              <a:rPr lang="en-US" sz="1600" b="1" dirty="0"/>
              <a:t>Possible Answers:</a:t>
            </a:r>
          </a:p>
          <a:p>
            <a:r>
              <a:rPr lang="en-US" sz="1600" dirty="0"/>
              <a:t>No</a:t>
            </a:r>
          </a:p>
          <a:p>
            <a:r>
              <a:rPr lang="en-US" sz="1600" dirty="0"/>
              <a:t>Yes, It's less than a year old.</a:t>
            </a:r>
          </a:p>
          <a:p>
            <a:r>
              <a:rPr lang="en-US" sz="1600" dirty="0"/>
              <a:t>Yes, It’s a number of years old.</a:t>
            </a:r>
          </a:p>
          <a:p>
            <a:r>
              <a:rPr lang="en-US" sz="1600" dirty="0"/>
              <a:t>Yes, It’s a pretty mature program.</a:t>
            </a:r>
          </a:p>
          <a:p>
            <a:pPr lvl="1"/>
            <a:endParaRPr lang="en-US" dirty="0"/>
          </a:p>
        </p:txBody>
      </p:sp>
    </p:spTree>
    <p:extLst>
      <p:ext uri="{BB962C8B-B14F-4D97-AF65-F5344CB8AC3E}">
        <p14:creationId xmlns:p14="http://schemas.microsoft.com/office/powerpoint/2010/main" val="200493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fontScale="90000"/>
          </a:bodyPr>
          <a:lstStyle/>
          <a:p>
            <a:r>
              <a:rPr lang="en-US" sz="3000" b="1" dirty="0">
                <a:solidFill>
                  <a:srgbClr val="00B050"/>
                </a:solidFill>
                <a:latin typeface="Arial" charset="0"/>
                <a:ea typeface="Arial" charset="0"/>
                <a:cs typeface="Arial" charset="0"/>
              </a:rPr>
              <a:t>SAMM Adopters</a:t>
            </a:r>
          </a:p>
        </p:txBody>
      </p:sp>
      <p:sp>
        <p:nvSpPr>
          <p:cNvPr id="3" name="Text Placeholder 2"/>
          <p:cNvSpPr>
            <a:spLocks noGrp="1"/>
          </p:cNvSpPr>
          <p:nvPr>
            <p:ph type="body" sz="quarter" idx="4294967295"/>
          </p:nvPr>
        </p:nvSpPr>
        <p:spPr>
          <a:xfrm>
            <a:off x="685800" y="951928"/>
            <a:ext cx="3422374" cy="4017637"/>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040"/>
              </a:lnSpc>
              <a:buFont typeface="Courier New" panose="02070309020205020404" pitchFamily="49" charset="0"/>
              <a:buChar char="o"/>
            </a:pPr>
            <a:r>
              <a:rPr lang="en-US" dirty="0"/>
              <a:t>Dell, Inc.</a:t>
            </a:r>
          </a:p>
          <a:p>
            <a:pPr>
              <a:lnSpc>
                <a:spcPts val="2040"/>
              </a:lnSpc>
              <a:buFont typeface="Courier New" panose="02070309020205020404" pitchFamily="49" charset="0"/>
              <a:buChar char="o"/>
            </a:pPr>
            <a:r>
              <a:rPr lang="en-US" sz="2000" dirty="0"/>
              <a:t>KBC</a:t>
            </a:r>
          </a:p>
          <a:p>
            <a:pPr>
              <a:lnSpc>
                <a:spcPts val="2040"/>
              </a:lnSpc>
              <a:buFont typeface="Courier New" panose="02070309020205020404" pitchFamily="49" charset="0"/>
              <a:buChar char="o"/>
            </a:pPr>
            <a:r>
              <a:rPr lang="en-US" dirty="0"/>
              <a:t>Gotham Digital Science</a:t>
            </a:r>
          </a:p>
          <a:p>
            <a:pPr>
              <a:lnSpc>
                <a:spcPts val="2040"/>
              </a:lnSpc>
              <a:buFont typeface="Courier New" panose="02070309020205020404" pitchFamily="49" charset="0"/>
              <a:buChar char="o"/>
            </a:pPr>
            <a:r>
              <a:rPr lang="en-US" sz="2000" dirty="0"/>
              <a:t>Fortify Software</a:t>
            </a:r>
          </a:p>
          <a:p>
            <a:pPr>
              <a:lnSpc>
                <a:spcPts val="2040"/>
              </a:lnSpc>
              <a:buFont typeface="Courier New" panose="02070309020205020404" pitchFamily="49" charset="0"/>
              <a:buChar char="o"/>
            </a:pPr>
            <a:r>
              <a:rPr lang="en-US" dirty="0"/>
              <a:t>ING Insurance International</a:t>
            </a:r>
          </a:p>
          <a:p>
            <a:pPr>
              <a:lnSpc>
                <a:spcPts val="2040"/>
              </a:lnSpc>
              <a:buFont typeface="Courier New" panose="02070309020205020404" pitchFamily="49" charset="0"/>
              <a:buChar char="o"/>
            </a:pPr>
            <a:r>
              <a:rPr lang="en-US" sz="2000" dirty="0"/>
              <a:t>ISG</a:t>
            </a:r>
          </a:p>
          <a:p>
            <a:pPr>
              <a:lnSpc>
                <a:spcPts val="2040"/>
              </a:lnSpc>
              <a:buFont typeface="Courier New" panose="02070309020205020404" pitchFamily="49" charset="0"/>
              <a:buChar char="o"/>
            </a:pPr>
            <a:r>
              <a:rPr lang="en-US" sz="2000" dirty="0"/>
              <a:t>SITA</a:t>
            </a:r>
          </a:p>
          <a:p>
            <a:pPr>
              <a:lnSpc>
                <a:spcPts val="2040"/>
              </a:lnSpc>
              <a:buFont typeface="Courier New" panose="02070309020205020404" pitchFamily="49" charset="0"/>
              <a:buChar char="o"/>
            </a:pPr>
            <a:r>
              <a:rPr lang="en-US" sz="2000" dirty="0"/>
              <a:t>HP</a:t>
            </a:r>
          </a:p>
          <a:p>
            <a:pPr>
              <a:lnSpc>
                <a:spcPts val="2040"/>
              </a:lnSpc>
              <a:buFont typeface="Courier New" panose="02070309020205020404" pitchFamily="49" charset="0"/>
              <a:buChar char="o"/>
            </a:pPr>
            <a:r>
              <a:rPr lang="en-US" sz="2000" dirty="0"/>
              <a:t>RES Software</a:t>
            </a:r>
          </a:p>
          <a:p>
            <a:pPr>
              <a:lnSpc>
                <a:spcPts val="2040"/>
              </a:lnSpc>
              <a:buFont typeface="Courier New" panose="02070309020205020404" pitchFamily="49" charset="0"/>
              <a:buChar char="o"/>
            </a:pPr>
            <a:endParaRPr lang="en-US" sz="2000" dirty="0"/>
          </a:p>
          <a:p>
            <a:pPr lvl="1">
              <a:lnSpc>
                <a:spcPts val="2040"/>
              </a:lnSpc>
            </a:pPr>
            <a:endParaRPr lang="en-US" sz="1300" dirty="0"/>
          </a:p>
          <a:p>
            <a:pPr lvl="1">
              <a:lnSpc>
                <a:spcPts val="2040"/>
              </a:lnSpc>
            </a:pPr>
            <a:endParaRPr lang="en-US" sz="1200" dirty="0"/>
          </a:p>
        </p:txBody>
      </p:sp>
      <p:sp>
        <p:nvSpPr>
          <p:cNvPr id="4" name="Text Placeholder 2">
            <a:extLst>
              <a:ext uri="{FF2B5EF4-FFF2-40B4-BE49-F238E27FC236}">
                <a16:creationId xmlns:a16="http://schemas.microsoft.com/office/drawing/2014/main" id="{FD42203E-86AA-7B44-892A-E9A3F0F65350}"/>
              </a:ext>
            </a:extLst>
          </p:cNvPr>
          <p:cNvSpPr txBox="1">
            <a:spLocks/>
          </p:cNvSpPr>
          <p:nvPr/>
        </p:nvSpPr>
        <p:spPr>
          <a:xfrm>
            <a:off x="5092148" y="951928"/>
            <a:ext cx="3422374" cy="4017637"/>
          </a:xfrm>
          <a:prstGeom prst="rect">
            <a:avLst/>
          </a:prstGeom>
        </p:spPr>
        <p:txBody>
          <a:bodyPr vert="horz" lIns="68580" tIns="34290" rIns="68580" bIns="34290" rtlCol="0">
            <a:noAutofit/>
          </a:bodyPr>
          <a:lstStyle>
            <a:defPPr marR="0" lvl="0" algn="l" rtl="0">
              <a:lnSpc>
                <a:spcPct val="100000"/>
              </a:lnSpc>
              <a:spcBef>
                <a:spcPts val="0"/>
              </a:spcBef>
              <a:spcAft>
                <a:spcPts val="0"/>
              </a:spcAft>
            </a:defPPr>
            <a:lvl1pPr marL="182880" marR="0" lvl="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b="0" i="0" u="none" strike="noStrike" kern="1200" cap="none" spc="10" baseline="0">
                <a:solidFill>
                  <a:schemeClr val="tx1"/>
                </a:solidFill>
                <a:latin typeface="+mn-lt"/>
                <a:ea typeface="+mn-ea"/>
                <a:cs typeface="+mn-cs"/>
                <a:sym typeface="Arial"/>
              </a:defRPr>
            </a:lvl1pPr>
            <a:lvl2pPr marL="457200" marR="0" lvl="1"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b="0" i="0" u="none" strike="noStrike" kern="1200" cap="none">
                <a:solidFill>
                  <a:schemeClr val="tx1">
                    <a:lumMod val="85000"/>
                    <a:lumOff val="15000"/>
                  </a:schemeClr>
                </a:solidFill>
                <a:latin typeface="+mn-lt"/>
                <a:ea typeface="+mn-ea"/>
                <a:cs typeface="+mn-cs"/>
                <a:sym typeface="Arial"/>
              </a:defRPr>
            </a:lvl2pPr>
            <a:lvl3pPr marL="731520" marR="0" lvl="2"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u="none" strike="noStrike" kern="1200" cap="none">
                <a:solidFill>
                  <a:schemeClr val="tx1">
                    <a:lumMod val="85000"/>
                    <a:lumOff val="15000"/>
                  </a:schemeClr>
                </a:solidFill>
                <a:latin typeface="+mn-lt"/>
                <a:ea typeface="+mn-ea"/>
                <a:cs typeface="+mn-cs"/>
                <a:sym typeface="Arial"/>
              </a:defRPr>
            </a:lvl3pPr>
            <a:lvl4pPr marL="1005840" marR="0" lvl="3"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u="none" strike="noStrike" kern="1200" cap="none">
                <a:solidFill>
                  <a:schemeClr val="tx1">
                    <a:lumMod val="85000"/>
                    <a:lumOff val="15000"/>
                  </a:schemeClr>
                </a:solidFill>
                <a:latin typeface="+mn-lt"/>
                <a:ea typeface="+mn-ea"/>
                <a:cs typeface="+mn-cs"/>
                <a:sym typeface="Arial"/>
              </a:defRPr>
            </a:lvl4pPr>
            <a:lvl5pPr marL="1280160" marR="0" lvl="4"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u="none" strike="noStrike" kern="1200" cap="none">
                <a:solidFill>
                  <a:schemeClr val="tx1">
                    <a:lumMod val="85000"/>
                    <a:lumOff val="15000"/>
                  </a:schemeClr>
                </a:solidFill>
                <a:latin typeface="+mn-lt"/>
                <a:ea typeface="+mn-ea"/>
                <a:cs typeface="+mn-cs"/>
                <a:sym typeface="Arial"/>
              </a:defRPr>
            </a:lvl5pPr>
            <a:lvl6pPr marL="1600000" marR="0" lvl="5"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b="0" i="0" u="none" strike="noStrike" kern="1200" cap="none">
                <a:solidFill>
                  <a:schemeClr val="tx1">
                    <a:lumMod val="85000"/>
                    <a:lumOff val="15000"/>
                  </a:schemeClr>
                </a:solidFill>
                <a:latin typeface="+mn-lt"/>
                <a:ea typeface="+mn-ea"/>
                <a:cs typeface="+mn-cs"/>
                <a:sym typeface="Arial"/>
              </a:defRPr>
            </a:lvl6pPr>
            <a:lvl7pPr marL="1900000" marR="0" lvl="6"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b="0" i="0" u="none" strike="noStrike" kern="1200" cap="none">
                <a:solidFill>
                  <a:schemeClr val="tx1">
                    <a:lumMod val="85000"/>
                    <a:lumOff val="15000"/>
                  </a:schemeClr>
                </a:solidFill>
                <a:latin typeface="+mn-lt"/>
                <a:ea typeface="+mn-ea"/>
                <a:cs typeface="+mn-cs"/>
                <a:sym typeface="Arial"/>
              </a:defRPr>
            </a:lvl7pPr>
            <a:lvl8pPr marL="2200000" marR="0" lvl="7"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b="0" i="0" u="none" strike="noStrike" kern="1200" cap="none">
                <a:solidFill>
                  <a:schemeClr val="tx1">
                    <a:lumMod val="85000"/>
                    <a:lumOff val="15000"/>
                  </a:schemeClr>
                </a:solidFill>
                <a:latin typeface="+mn-lt"/>
                <a:ea typeface="+mn-ea"/>
                <a:cs typeface="+mn-cs"/>
                <a:sym typeface="Arial"/>
              </a:defRPr>
            </a:lvl8pPr>
            <a:lvl9pPr marL="2500000" marR="0" lvl="8"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b="0" i="0" u="none" strike="noStrike" kern="1200" cap="none">
                <a:solidFill>
                  <a:schemeClr val="tx1">
                    <a:lumMod val="85000"/>
                    <a:lumOff val="15000"/>
                  </a:schemeClr>
                </a:solidFill>
                <a:latin typeface="+mn-lt"/>
                <a:ea typeface="+mn-ea"/>
                <a:cs typeface="+mn-cs"/>
                <a:sym typeface="Arial"/>
              </a:defRPr>
            </a:lvl9pPr>
          </a:lstStyle>
          <a:p>
            <a:pPr>
              <a:lnSpc>
                <a:spcPts val="2040"/>
              </a:lnSpc>
              <a:buFont typeface="Courier New" panose="02070309020205020404" pitchFamily="49" charset="0"/>
              <a:buChar char="o"/>
            </a:pPr>
            <a:r>
              <a:rPr lang="en-US" sz="2000" dirty="0" err="1"/>
              <a:t>Toreon</a:t>
            </a:r>
            <a:endParaRPr lang="en-US" sz="2000" dirty="0"/>
          </a:p>
          <a:p>
            <a:pPr>
              <a:lnSpc>
                <a:spcPts val="2040"/>
              </a:lnSpc>
              <a:buFont typeface="Courier New" panose="02070309020205020404" pitchFamily="49" charset="0"/>
              <a:buChar char="o"/>
            </a:pPr>
            <a:r>
              <a:rPr lang="en-US" sz="2000" dirty="0" err="1"/>
              <a:t>TwelveSec</a:t>
            </a:r>
            <a:endParaRPr lang="en-US" sz="2000" dirty="0"/>
          </a:p>
          <a:p>
            <a:pPr>
              <a:lnSpc>
                <a:spcPts val="2040"/>
              </a:lnSpc>
              <a:buFont typeface="Courier New" panose="02070309020205020404" pitchFamily="49" charset="0"/>
              <a:buChar char="o"/>
            </a:pPr>
            <a:r>
              <a:rPr lang="en-US" sz="2000" dirty="0" err="1"/>
              <a:t>UniSystems</a:t>
            </a:r>
            <a:r>
              <a:rPr lang="en-US" sz="2000" dirty="0"/>
              <a:t> S.A.</a:t>
            </a:r>
          </a:p>
          <a:p>
            <a:pPr>
              <a:lnSpc>
                <a:spcPts val="2040"/>
              </a:lnSpc>
              <a:buFont typeface="Courier New" panose="02070309020205020404" pitchFamily="49" charset="0"/>
              <a:buChar char="o"/>
            </a:pPr>
            <a:r>
              <a:rPr lang="en-US" sz="2000" dirty="0" err="1"/>
              <a:t>Transys</a:t>
            </a:r>
            <a:r>
              <a:rPr lang="en-US" sz="2000" dirty="0"/>
              <a:t> Greece</a:t>
            </a:r>
          </a:p>
          <a:p>
            <a:pPr>
              <a:lnSpc>
                <a:spcPts val="2040"/>
              </a:lnSpc>
              <a:buFont typeface="Courier New" panose="02070309020205020404" pitchFamily="49" charset="0"/>
              <a:buChar char="o"/>
            </a:pPr>
            <a:endParaRPr lang="en-US" sz="2000" dirty="0"/>
          </a:p>
          <a:p>
            <a:pPr lvl="1">
              <a:lnSpc>
                <a:spcPts val="2040"/>
              </a:lnSpc>
            </a:pPr>
            <a:endParaRPr lang="en-US" sz="1300" dirty="0"/>
          </a:p>
          <a:p>
            <a:pPr lvl="1">
              <a:lnSpc>
                <a:spcPts val="2040"/>
              </a:lnSpc>
            </a:pPr>
            <a:endParaRPr lang="en-US" sz="1200" dirty="0"/>
          </a:p>
        </p:txBody>
      </p:sp>
    </p:spTree>
    <p:extLst>
      <p:ext uri="{BB962C8B-B14F-4D97-AF65-F5344CB8AC3E}">
        <p14:creationId xmlns:p14="http://schemas.microsoft.com/office/powerpoint/2010/main" val="8490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SM1-B: Strategy &amp; Metrics</a:t>
            </a:r>
          </a:p>
        </p:txBody>
      </p:sp>
      <p:sp>
        <p:nvSpPr>
          <p:cNvPr id="3" name="Text Placeholder 2"/>
          <p:cNvSpPr>
            <a:spLocks noGrp="1"/>
          </p:cNvSpPr>
          <p:nvPr>
            <p:ph type="body" sz="quarter" idx="4294967295"/>
          </p:nvPr>
        </p:nvSpPr>
        <p:spPr>
          <a:xfrm>
            <a:off x="572245" y="1461259"/>
            <a:ext cx="7999509" cy="3935482"/>
          </a:xfrm>
          <a:prstGeom prst="rect">
            <a:avLst/>
          </a:prstGeom>
        </p:spPr>
        <p:txBody>
          <a:bodyPr vert="horz" lIns="68580" tIns="34290" rIns="68580" bIns="34290" rtlCol="0">
            <a:normAutofit fontScale="6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200" b="1" dirty="0"/>
              <a:t>Question 2:</a:t>
            </a:r>
            <a:r>
              <a:rPr lang="en-US" sz="2200" dirty="0"/>
              <a:t>  Are development staff aware of future plans for the assurance program?</a:t>
            </a:r>
          </a:p>
          <a:p>
            <a:pPr marL="0" indent="0">
              <a:lnSpc>
                <a:spcPts val="1800"/>
              </a:lnSpc>
              <a:buNone/>
            </a:pPr>
            <a:r>
              <a:rPr lang="en-US" sz="2200" b="1" dirty="0"/>
              <a:t>Guidance:</a:t>
            </a:r>
          </a:p>
          <a:p>
            <a:pPr>
              <a:lnSpc>
                <a:spcPts val="1800"/>
              </a:lnSpc>
            </a:pPr>
            <a:r>
              <a:rPr lang="en-US" sz="2200" dirty="0"/>
              <a:t>Assurance program goals are documented and accessible to staff.</a:t>
            </a:r>
          </a:p>
          <a:p>
            <a:pPr>
              <a:lnSpc>
                <a:spcPts val="1800"/>
              </a:lnSpc>
            </a:pPr>
            <a:r>
              <a:rPr lang="en-US" sz="2200" dirty="0"/>
              <a:t>Assurance program goals have been presented to staff.</a:t>
            </a:r>
          </a:p>
          <a:p>
            <a:pPr>
              <a:lnSpc>
                <a:spcPts val="1800"/>
              </a:lnSpc>
            </a:pPr>
            <a:r>
              <a:rPr lang="en-US" sz="2200" dirty="0"/>
              <a:t>A plan has been put in place to reach those goals in a specific period of time.</a:t>
            </a:r>
          </a:p>
          <a:p>
            <a:pPr marL="0" indent="0">
              <a:lnSpc>
                <a:spcPts val="1800"/>
              </a:lnSpc>
              <a:buNone/>
            </a:pPr>
            <a:r>
              <a:rPr lang="en-US" sz="2200" b="1" dirty="0"/>
              <a:t>Possible Answers:</a:t>
            </a:r>
          </a:p>
          <a:p>
            <a:r>
              <a:rPr lang="en-US" sz="2200" dirty="0"/>
              <a:t>No</a:t>
            </a:r>
          </a:p>
          <a:p>
            <a:r>
              <a:rPr lang="en-US" sz="2200" dirty="0"/>
              <a:t>Yes, a small percentage are.</a:t>
            </a:r>
          </a:p>
          <a:p>
            <a:r>
              <a:rPr lang="en-US" sz="2200" dirty="0"/>
              <a:t>Yes, at least half of them are.</a:t>
            </a:r>
          </a:p>
          <a:p>
            <a:r>
              <a:rPr lang="en-US" sz="2200" dirty="0"/>
              <a:t>Yes, the majority of them are.</a:t>
            </a:r>
            <a:endParaRPr lang="en-US" dirty="0"/>
          </a:p>
        </p:txBody>
      </p:sp>
    </p:spTree>
    <p:extLst>
      <p:ext uri="{BB962C8B-B14F-4D97-AF65-F5344CB8AC3E}">
        <p14:creationId xmlns:p14="http://schemas.microsoft.com/office/powerpoint/2010/main" val="41158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15294"/>
            <a:ext cx="7269480" cy="515232"/>
          </a:xfrm>
        </p:spPr>
        <p:txBody>
          <a:bodyPr>
            <a:noAutofit/>
          </a:bodyPr>
          <a:lstStyle/>
          <a:p>
            <a:r>
              <a:rPr lang="en-US" sz="3200" b="1" dirty="0">
                <a:solidFill>
                  <a:srgbClr val="00B0F0"/>
                </a:solidFill>
                <a:latin typeface="Arial" charset="0"/>
                <a:ea typeface="Arial" charset="0"/>
                <a:cs typeface="Arial" charset="0"/>
              </a:rPr>
              <a:t>SM1-C: Strategy &amp; Metrics</a:t>
            </a:r>
          </a:p>
        </p:txBody>
      </p:sp>
      <p:sp>
        <p:nvSpPr>
          <p:cNvPr id="3" name="Text Placeholder 2"/>
          <p:cNvSpPr>
            <a:spLocks noGrp="1"/>
          </p:cNvSpPr>
          <p:nvPr>
            <p:ph type="body" sz="quarter" idx="4294967295"/>
          </p:nvPr>
        </p:nvSpPr>
        <p:spPr>
          <a:xfrm>
            <a:off x="572245" y="747194"/>
            <a:ext cx="7999509" cy="5363611"/>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400" b="1" dirty="0"/>
              <a:t>Question 3:</a:t>
            </a:r>
            <a:r>
              <a:rPr lang="en-US" sz="1400" dirty="0"/>
              <a:t>  Do the business stakeholders understand your organization’s risk profile?</a:t>
            </a:r>
          </a:p>
          <a:p>
            <a:pPr marL="0" indent="0">
              <a:lnSpc>
                <a:spcPts val="1800"/>
              </a:lnSpc>
              <a:buNone/>
            </a:pPr>
            <a:r>
              <a:rPr lang="en-US" sz="1400" b="1" dirty="0"/>
              <a:t>Guidance:</a:t>
            </a:r>
          </a:p>
          <a:p>
            <a:pPr>
              <a:lnSpc>
                <a:spcPts val="1800"/>
              </a:lnSpc>
            </a:pPr>
            <a:r>
              <a:rPr lang="en-US" sz="1400" dirty="0"/>
              <a:t>Organization has documented motivation behind creating a software security assurance program.</a:t>
            </a:r>
          </a:p>
          <a:p>
            <a:pPr>
              <a:lnSpc>
                <a:spcPts val="1800"/>
              </a:lnSpc>
            </a:pPr>
            <a:r>
              <a:rPr lang="en-US" sz="1400" dirty="0"/>
              <a:t>Assurance program has been customized to align with the organization's motivation and goals.</a:t>
            </a:r>
          </a:p>
          <a:p>
            <a:pPr>
              <a:lnSpc>
                <a:spcPts val="1800"/>
              </a:lnSpc>
            </a:pPr>
            <a:r>
              <a:rPr lang="en-US" sz="1400" dirty="0"/>
              <a:t>Worst-case scenarios for organization's application and data assets have been collected and documented.</a:t>
            </a:r>
          </a:p>
          <a:p>
            <a:pPr>
              <a:lnSpc>
                <a:spcPts val="1800"/>
              </a:lnSpc>
            </a:pPr>
            <a:r>
              <a:rPr lang="en-US" sz="1400" dirty="0"/>
              <a:t>Scenarios, contributing factors, and mitigating factors have been reviewed with business owners and other stakeholders.</a:t>
            </a:r>
          </a:p>
          <a:p>
            <a:pPr marL="0" indent="0">
              <a:lnSpc>
                <a:spcPts val="1800"/>
              </a:lnSpc>
              <a:buNone/>
            </a:pPr>
            <a:r>
              <a:rPr lang="en-US" sz="1400" b="1" dirty="0"/>
              <a:t>Possible Answers:</a:t>
            </a:r>
          </a:p>
          <a:p>
            <a:r>
              <a:rPr lang="en-US" sz="1400" dirty="0"/>
              <a:t>No</a:t>
            </a:r>
          </a:p>
          <a:p>
            <a:r>
              <a:rPr lang="en-US" sz="1400" dirty="0"/>
              <a:t>Yes, a small percentage do.</a:t>
            </a:r>
          </a:p>
          <a:p>
            <a:r>
              <a:rPr lang="en-US" sz="1400" dirty="0"/>
              <a:t>Yes, at least half of them do.</a:t>
            </a:r>
          </a:p>
          <a:p>
            <a:r>
              <a:rPr lang="en-US" sz="1400" dirty="0"/>
              <a:t>Yes, the majority of them do.</a:t>
            </a:r>
          </a:p>
        </p:txBody>
      </p:sp>
    </p:spTree>
    <p:extLst>
      <p:ext uri="{BB962C8B-B14F-4D97-AF65-F5344CB8AC3E}">
        <p14:creationId xmlns:p14="http://schemas.microsoft.com/office/powerpoint/2010/main" val="201611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Strategy &amp; Metrics:  SM2 - Measure relative value of data and software assets and choose risk tolerance.</a:t>
            </a:r>
            <a:br>
              <a:rPr lang="en-US" sz="32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587154"/>
            <a:ext cx="7999509" cy="3683691"/>
          </a:xfrm>
          <a:prstGeom prst="rect">
            <a:avLst/>
          </a:prstGeom>
        </p:spPr>
        <p:txBody>
          <a:bodyPr vert="horz" lIns="68580" tIns="34290" rIns="68580" bIns="34290" rtlCol="0">
            <a:normAutofit fontScale="25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8000" dirty="0"/>
              <a:t>Activities:</a:t>
            </a:r>
          </a:p>
          <a:p>
            <a:pPr marL="457200" indent="-457200">
              <a:lnSpc>
                <a:spcPts val="1800"/>
              </a:lnSpc>
              <a:buFont typeface="+mj-lt"/>
              <a:buAutoNum type="alphaUcPeriod"/>
            </a:pPr>
            <a:r>
              <a:rPr lang="en-US" sz="8000" dirty="0"/>
              <a:t>Classify data and applications based on business risk</a:t>
            </a:r>
          </a:p>
          <a:p>
            <a:pPr marL="457200" indent="-457200">
              <a:lnSpc>
                <a:spcPts val="1800"/>
              </a:lnSpc>
              <a:buFont typeface="+mj-lt"/>
              <a:buAutoNum type="alphaUcPeriod"/>
            </a:pPr>
            <a:r>
              <a:rPr lang="en-US" sz="8000" dirty="0"/>
              <a:t>Establish and measure per classification security goals</a:t>
            </a:r>
          </a:p>
          <a:p>
            <a:pPr marL="0" indent="0">
              <a:lnSpc>
                <a:spcPts val="1800"/>
              </a:lnSpc>
              <a:buNone/>
            </a:pPr>
            <a:r>
              <a:rPr lang="en-US" sz="8000" dirty="0"/>
              <a:t>Desired Results:</a:t>
            </a:r>
          </a:p>
          <a:p>
            <a:pPr marL="457200" indent="-457200">
              <a:lnSpc>
                <a:spcPts val="1800"/>
              </a:lnSpc>
              <a:buFont typeface="+mj-lt"/>
              <a:buAutoNum type="arabicPeriod"/>
            </a:pPr>
            <a:r>
              <a:rPr lang="en-US" sz="8000" dirty="0"/>
              <a:t>Customized assurance plans per project based on core value to the business</a:t>
            </a:r>
          </a:p>
          <a:p>
            <a:pPr marL="457200" indent="-457200">
              <a:lnSpc>
                <a:spcPts val="1800"/>
              </a:lnSpc>
              <a:buFont typeface="+mj-lt"/>
              <a:buAutoNum type="arabicPeriod"/>
            </a:pPr>
            <a:r>
              <a:rPr lang="en-US" sz="8000" dirty="0"/>
              <a:t>Organization-wide understanding of security-relevance of data and application assets</a:t>
            </a:r>
          </a:p>
          <a:p>
            <a:pPr marL="457200" indent="-457200">
              <a:lnSpc>
                <a:spcPts val="1800"/>
              </a:lnSpc>
              <a:buFont typeface="+mj-lt"/>
              <a:buAutoNum type="arabicPeriod"/>
            </a:pPr>
            <a:r>
              <a:rPr lang="en-US" sz="8000" dirty="0"/>
              <a:t>Better informed stakeholders with respect to understanding and accepting risks</a:t>
            </a:r>
          </a:p>
          <a:p>
            <a:pPr marL="0" indent="0">
              <a:lnSpc>
                <a:spcPts val="1800"/>
              </a:lnSpc>
              <a:buNone/>
            </a:pPr>
            <a:endParaRPr lang="en-US" sz="8000" dirty="0"/>
          </a:p>
          <a:p>
            <a:endParaRPr lang="en-US" dirty="0"/>
          </a:p>
          <a:p>
            <a:endParaRPr lang="en-US" dirty="0"/>
          </a:p>
          <a:p>
            <a:pPr lvl="1"/>
            <a:endParaRPr lang="en-US" dirty="0"/>
          </a:p>
        </p:txBody>
      </p:sp>
    </p:spTree>
    <p:extLst>
      <p:ext uri="{BB962C8B-B14F-4D97-AF65-F5344CB8AC3E}">
        <p14:creationId xmlns:p14="http://schemas.microsoft.com/office/powerpoint/2010/main" val="23665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F0"/>
                </a:solidFill>
                <a:latin typeface="Arial" charset="0"/>
                <a:ea typeface="Arial" charset="0"/>
                <a:cs typeface="Arial" charset="0"/>
              </a:rPr>
              <a:t>Application Tiering</a:t>
            </a:r>
          </a:p>
        </p:txBody>
      </p:sp>
      <p:sp>
        <p:nvSpPr>
          <p:cNvPr id="3" name="Text Placeholder 2"/>
          <p:cNvSpPr>
            <a:spLocks noGrp="1"/>
          </p:cNvSpPr>
          <p:nvPr>
            <p:ph type="body" sz="quarter" idx="4294967295"/>
          </p:nvPr>
        </p:nvSpPr>
        <p:spPr>
          <a:xfrm>
            <a:off x="572245" y="980661"/>
            <a:ext cx="7999509" cy="5035825"/>
          </a:xfrm>
          <a:prstGeom prst="rect">
            <a:avLst/>
          </a:prstGeom>
        </p:spPr>
        <p:txBody>
          <a:bodyPr vert="horz" lIns="68580" tIns="34290" rIns="68580" bIns="34290" rtlCol="0">
            <a:normAutofit fontScale="6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914400" lvl="1" indent="-457200">
              <a:lnSpc>
                <a:spcPts val="2640"/>
              </a:lnSpc>
              <a:buFont typeface="Wingdings" charset="2"/>
              <a:buChar char="ü"/>
            </a:pPr>
            <a:r>
              <a:rPr lang="en-US" sz="3100" dirty="0"/>
              <a:t>Is the application facing the internet?</a:t>
            </a:r>
          </a:p>
          <a:p>
            <a:pPr marL="914400" lvl="1" indent="-457200">
              <a:lnSpc>
                <a:spcPts val="2640"/>
              </a:lnSpc>
              <a:buFont typeface="Wingdings" charset="2"/>
              <a:buChar char="ü"/>
            </a:pPr>
            <a:r>
              <a:rPr lang="en-US" sz="3100" dirty="0"/>
              <a:t>What is the user population of the app?</a:t>
            </a:r>
          </a:p>
          <a:p>
            <a:pPr marL="914400" lvl="1" indent="-457200">
              <a:lnSpc>
                <a:spcPts val="2640"/>
              </a:lnSpc>
              <a:buFont typeface="Wingdings" charset="2"/>
              <a:buChar char="ü"/>
            </a:pPr>
            <a:r>
              <a:rPr lang="en-US" sz="3100" dirty="0"/>
              <a:t>Is the application dealing with sensitive (‘Restricted’ or ‘Confidential’) data?</a:t>
            </a:r>
          </a:p>
          <a:p>
            <a:pPr marL="914400" lvl="1" indent="-457200">
              <a:lnSpc>
                <a:spcPts val="2640"/>
              </a:lnSpc>
              <a:buFont typeface="Wingdings" charset="2"/>
              <a:buChar char="ü"/>
            </a:pPr>
            <a:r>
              <a:rPr lang="en-US" sz="3100" dirty="0"/>
              <a:t>Does the application contain any patented or intellectual property?</a:t>
            </a:r>
          </a:p>
          <a:p>
            <a:pPr marL="914400" lvl="1" indent="-457200">
              <a:lnSpc>
                <a:spcPts val="2640"/>
              </a:lnSpc>
              <a:buFont typeface="Wingdings" charset="2"/>
              <a:buChar char="ü"/>
            </a:pPr>
            <a:r>
              <a:rPr lang="en-US" sz="3100" dirty="0"/>
              <a:t>Does the application have any regulatory requirements?</a:t>
            </a:r>
          </a:p>
          <a:p>
            <a:pPr marL="914400" lvl="1" indent="-457200">
              <a:lnSpc>
                <a:spcPts val="2640"/>
              </a:lnSpc>
              <a:buFont typeface="Wingdings" charset="2"/>
              <a:buChar char="ü"/>
            </a:pPr>
            <a:r>
              <a:rPr lang="en-US" sz="3100" dirty="0"/>
              <a:t>Does the application affect business decision processes?</a:t>
            </a:r>
          </a:p>
          <a:p>
            <a:pPr marL="914400" lvl="1" indent="-457200">
              <a:lnSpc>
                <a:spcPts val="2640"/>
              </a:lnSpc>
              <a:buFont typeface="Wingdings" charset="2"/>
              <a:buChar char="ü"/>
            </a:pPr>
            <a:r>
              <a:rPr lang="en-US" sz="3100" dirty="0"/>
              <a:t>Does this application have input/output interfaces to other applications?  If so, what is the Tier for those apps?</a:t>
            </a:r>
          </a:p>
          <a:p>
            <a:pPr marL="914400" lvl="1" indent="-457200">
              <a:lnSpc>
                <a:spcPts val="2640"/>
              </a:lnSpc>
              <a:buFont typeface="Wingdings" charset="2"/>
              <a:buChar char="ü"/>
            </a:pPr>
            <a:r>
              <a:rPr lang="en-US" sz="3100" dirty="0"/>
              <a:t>Does the application support an authentication mechanism?</a:t>
            </a:r>
          </a:p>
          <a:p>
            <a:pPr marL="914400" lvl="1" indent="-457200">
              <a:lnSpc>
                <a:spcPts val="2640"/>
              </a:lnSpc>
              <a:buFont typeface="Wingdings" charset="2"/>
              <a:buChar char="ü"/>
            </a:pPr>
            <a:r>
              <a:rPr lang="en-US" sz="3100" dirty="0"/>
              <a:t>Does the application support an authorization mechanism?</a:t>
            </a:r>
          </a:p>
          <a:p>
            <a:pPr marL="0" indent="0">
              <a:lnSpc>
                <a:spcPts val="1800"/>
              </a:lnSpc>
              <a:buNone/>
            </a:pPr>
            <a:endParaRPr lang="en-US" sz="8000" dirty="0"/>
          </a:p>
          <a:p>
            <a:endParaRPr lang="en-US" dirty="0"/>
          </a:p>
          <a:p>
            <a:endParaRPr lang="en-US" dirty="0"/>
          </a:p>
          <a:p>
            <a:pPr lvl="1"/>
            <a:endParaRPr lang="en-US" dirty="0"/>
          </a:p>
        </p:txBody>
      </p:sp>
    </p:spTree>
    <p:extLst>
      <p:ext uri="{BB962C8B-B14F-4D97-AF65-F5344CB8AC3E}">
        <p14:creationId xmlns:p14="http://schemas.microsoft.com/office/powerpoint/2010/main" val="145585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F0"/>
                </a:solidFill>
                <a:latin typeface="Arial" charset="0"/>
                <a:ea typeface="Arial" charset="0"/>
                <a:cs typeface="Arial" charset="0"/>
              </a:rPr>
              <a:t>Application Tiering (Cont.)</a:t>
            </a:r>
          </a:p>
        </p:txBody>
      </p:sp>
      <p:graphicFrame>
        <p:nvGraphicFramePr>
          <p:cNvPr id="4" name="Table 3">
            <a:extLst>
              <a:ext uri="{FF2B5EF4-FFF2-40B4-BE49-F238E27FC236}">
                <a16:creationId xmlns:a16="http://schemas.microsoft.com/office/drawing/2014/main" id="{4932B28F-01A8-384F-8797-56475871AE29}"/>
              </a:ext>
            </a:extLst>
          </p:cNvPr>
          <p:cNvGraphicFramePr>
            <a:graphicFrameLocks noGrp="1"/>
          </p:cNvGraphicFramePr>
          <p:nvPr>
            <p:extLst>
              <p:ext uri="{D42A27DB-BD31-4B8C-83A1-F6EECF244321}">
                <p14:modId xmlns:p14="http://schemas.microsoft.com/office/powerpoint/2010/main" val="1015503045"/>
              </p:ext>
            </p:extLst>
          </p:nvPr>
        </p:nvGraphicFramePr>
        <p:xfrm>
          <a:off x="306689" y="1193428"/>
          <a:ext cx="8530622" cy="4471143"/>
        </p:xfrm>
        <a:graphic>
          <a:graphicData uri="http://schemas.openxmlformats.org/drawingml/2006/table">
            <a:tbl>
              <a:tblPr firstRow="1" bandRow="1">
                <a:tableStyleId>{5C22544A-7EE6-4342-B048-85BDC9FD1C3A}</a:tableStyleId>
              </a:tblPr>
              <a:tblGrid>
                <a:gridCol w="1922130">
                  <a:extLst>
                    <a:ext uri="{9D8B030D-6E8A-4147-A177-3AD203B41FA5}">
                      <a16:colId xmlns:a16="http://schemas.microsoft.com/office/drawing/2014/main" val="20000"/>
                    </a:ext>
                  </a:extLst>
                </a:gridCol>
                <a:gridCol w="6608492">
                  <a:extLst>
                    <a:ext uri="{9D8B030D-6E8A-4147-A177-3AD203B41FA5}">
                      <a16:colId xmlns:a16="http://schemas.microsoft.com/office/drawing/2014/main" val="20001"/>
                    </a:ext>
                  </a:extLst>
                </a:gridCol>
              </a:tblGrid>
              <a:tr h="467351">
                <a:tc>
                  <a:txBody>
                    <a:bodyPr/>
                    <a:lstStyle/>
                    <a:p>
                      <a:r>
                        <a:rPr lang="en-US" sz="2000" dirty="0"/>
                        <a:t>Data</a:t>
                      </a:r>
                      <a:r>
                        <a:rPr lang="en-US" sz="2000" baseline="0" dirty="0"/>
                        <a:t> Level</a:t>
                      </a:r>
                      <a:endParaRPr lang="en-US" sz="2000" dirty="0"/>
                    </a:p>
                  </a:txBody>
                  <a:tcPr/>
                </a:tc>
                <a:tc>
                  <a:txBody>
                    <a:bodyPr/>
                    <a:lstStyle/>
                    <a:p>
                      <a:r>
                        <a:rPr lang="en-US" sz="2000" dirty="0"/>
                        <a:t>Definition</a:t>
                      </a:r>
                    </a:p>
                  </a:txBody>
                  <a:tcPr/>
                </a:tc>
                <a:extLst>
                  <a:ext uri="{0D108BD9-81ED-4DB2-BD59-A6C34878D82A}">
                    <a16:rowId xmlns:a16="http://schemas.microsoft.com/office/drawing/2014/main" val="10000"/>
                  </a:ext>
                </a:extLst>
              </a:tr>
              <a:tr h="1941233">
                <a:tc>
                  <a:txBody>
                    <a:bodyPr/>
                    <a:lstStyle/>
                    <a:p>
                      <a:r>
                        <a:rPr lang="en-US" sz="2000" dirty="0">
                          <a:solidFill>
                            <a:schemeClr val="bg2">
                              <a:lumMod val="10000"/>
                            </a:schemeClr>
                          </a:solidFill>
                        </a:rPr>
                        <a:t>Restricted or Confidential</a:t>
                      </a:r>
                    </a:p>
                  </a:txBody>
                  <a:tcPr/>
                </a:tc>
                <a:tc>
                  <a:txBody>
                    <a:bodyPr/>
                    <a:lstStyle/>
                    <a:p>
                      <a:r>
                        <a:rPr lang="en-US" sz="2000" b="0" i="0" u="none" strike="noStrike" kern="1200" baseline="0" dirty="0">
                          <a:solidFill>
                            <a:schemeClr val="bg2">
                              <a:lumMod val="10000"/>
                            </a:schemeClr>
                          </a:solidFill>
                          <a:latin typeface="+mn-lt"/>
                          <a:ea typeface="+mn-ea"/>
                          <a:cs typeface="+mn-cs"/>
                        </a:rPr>
                        <a:t>Any Information that has legal consequences whether disclosed internally or externally or any information that, if improperly disclosed, will cause damage to company’s brand, business revenues, business partners, and/or the privacy of its customers or associates.</a:t>
                      </a:r>
                      <a:endParaRPr lang="en-US" sz="2000" dirty="0">
                        <a:solidFill>
                          <a:schemeClr val="bg2">
                            <a:lumMod val="10000"/>
                          </a:schemeClr>
                        </a:solidFill>
                      </a:endParaRPr>
                    </a:p>
                  </a:txBody>
                  <a:tcPr/>
                </a:tc>
                <a:extLst>
                  <a:ext uri="{0D108BD9-81ED-4DB2-BD59-A6C34878D82A}">
                    <a16:rowId xmlns:a16="http://schemas.microsoft.com/office/drawing/2014/main" val="10001"/>
                  </a:ext>
                </a:extLst>
              </a:tr>
              <a:tr h="1213270">
                <a:tc>
                  <a:txBody>
                    <a:bodyPr/>
                    <a:lstStyle/>
                    <a:p>
                      <a:r>
                        <a:rPr lang="en-US" sz="2000" dirty="0">
                          <a:solidFill>
                            <a:schemeClr val="bg2">
                              <a:lumMod val="10000"/>
                            </a:schemeClr>
                          </a:solidFill>
                        </a:rPr>
                        <a:t>Private</a:t>
                      </a:r>
                    </a:p>
                  </a:txBody>
                  <a:tcPr/>
                </a:tc>
                <a:tc>
                  <a:txBody>
                    <a:bodyPr/>
                    <a:lstStyle/>
                    <a:p>
                      <a:r>
                        <a:rPr lang="en-US" sz="2000" b="0" i="0" u="none" strike="noStrike" kern="1200" baseline="0" dirty="0">
                          <a:solidFill>
                            <a:schemeClr val="bg2">
                              <a:lumMod val="10000"/>
                            </a:schemeClr>
                          </a:solidFill>
                          <a:latin typeface="+mn-lt"/>
                          <a:ea typeface="+mn-ea"/>
                          <a:cs typeface="+mn-cs"/>
                        </a:rPr>
                        <a:t>Any Information that involves company, its business partners and/or its customers and associates; but is not overly sensitive in nature.</a:t>
                      </a:r>
                      <a:endParaRPr lang="en-US" sz="2000" dirty="0">
                        <a:solidFill>
                          <a:schemeClr val="bg2">
                            <a:lumMod val="10000"/>
                          </a:schemeClr>
                        </a:solidFill>
                      </a:endParaRPr>
                    </a:p>
                  </a:txBody>
                  <a:tcPr/>
                </a:tc>
                <a:extLst>
                  <a:ext uri="{0D108BD9-81ED-4DB2-BD59-A6C34878D82A}">
                    <a16:rowId xmlns:a16="http://schemas.microsoft.com/office/drawing/2014/main" val="10002"/>
                  </a:ext>
                </a:extLst>
              </a:tr>
              <a:tr h="849289">
                <a:tc>
                  <a:txBody>
                    <a:bodyPr/>
                    <a:lstStyle/>
                    <a:p>
                      <a:r>
                        <a:rPr lang="en-US" sz="2000" dirty="0">
                          <a:solidFill>
                            <a:schemeClr val="bg2">
                              <a:lumMod val="10000"/>
                            </a:schemeClr>
                          </a:solidFill>
                        </a:rPr>
                        <a:t>Public</a:t>
                      </a:r>
                    </a:p>
                  </a:txBody>
                  <a:tcPr/>
                </a:tc>
                <a:tc>
                  <a:txBody>
                    <a:bodyPr/>
                    <a:lstStyle/>
                    <a:p>
                      <a:r>
                        <a:rPr lang="en-US" sz="2000" b="0" i="0" u="none" strike="noStrike" kern="1200" baseline="0" dirty="0">
                          <a:solidFill>
                            <a:schemeClr val="bg2">
                              <a:lumMod val="10000"/>
                            </a:schemeClr>
                          </a:solidFill>
                          <a:latin typeface="+mn-lt"/>
                          <a:ea typeface="+mn-ea"/>
                          <a:cs typeface="+mn-cs"/>
                        </a:rPr>
                        <a:t>Any Information that is intended and made available for public consumption.</a:t>
                      </a:r>
                      <a:endParaRPr lang="en-US" sz="2000" dirty="0">
                        <a:solidFill>
                          <a:schemeClr val="bg2">
                            <a:lumMod val="10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87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F0"/>
                </a:solidFill>
                <a:latin typeface="Arial" charset="0"/>
                <a:ea typeface="Arial" charset="0"/>
                <a:cs typeface="Arial" charset="0"/>
              </a:rPr>
              <a:t>Application Tiering (Cont.)</a:t>
            </a:r>
          </a:p>
        </p:txBody>
      </p:sp>
      <p:graphicFrame>
        <p:nvGraphicFramePr>
          <p:cNvPr id="5" name="Table 4">
            <a:extLst>
              <a:ext uri="{FF2B5EF4-FFF2-40B4-BE49-F238E27FC236}">
                <a16:creationId xmlns:a16="http://schemas.microsoft.com/office/drawing/2014/main" id="{89992F8E-3FA1-F842-89A1-9394B6058B9A}"/>
              </a:ext>
            </a:extLst>
          </p:cNvPr>
          <p:cNvGraphicFramePr>
            <a:graphicFrameLocks noGrp="1"/>
          </p:cNvGraphicFramePr>
          <p:nvPr>
            <p:extLst>
              <p:ext uri="{D42A27DB-BD31-4B8C-83A1-F6EECF244321}">
                <p14:modId xmlns:p14="http://schemas.microsoft.com/office/powerpoint/2010/main" val="1209766633"/>
              </p:ext>
            </p:extLst>
          </p:nvPr>
        </p:nvGraphicFramePr>
        <p:xfrm>
          <a:off x="369653" y="1112520"/>
          <a:ext cx="8404693" cy="4632960"/>
        </p:xfrm>
        <a:graphic>
          <a:graphicData uri="http://schemas.openxmlformats.org/drawingml/2006/table">
            <a:tbl>
              <a:tblPr firstRow="1" bandRow="1">
                <a:tableStyleId>{5C22544A-7EE6-4342-B048-85BDC9FD1C3A}</a:tableStyleId>
              </a:tblPr>
              <a:tblGrid>
                <a:gridCol w="1893755">
                  <a:extLst>
                    <a:ext uri="{9D8B030D-6E8A-4147-A177-3AD203B41FA5}">
                      <a16:colId xmlns:a16="http://schemas.microsoft.com/office/drawing/2014/main" val="20000"/>
                    </a:ext>
                  </a:extLst>
                </a:gridCol>
                <a:gridCol w="6510938">
                  <a:extLst>
                    <a:ext uri="{9D8B030D-6E8A-4147-A177-3AD203B41FA5}">
                      <a16:colId xmlns:a16="http://schemas.microsoft.com/office/drawing/2014/main" val="20001"/>
                    </a:ext>
                  </a:extLst>
                </a:gridCol>
              </a:tblGrid>
              <a:tr h="477308">
                <a:tc>
                  <a:txBody>
                    <a:bodyPr/>
                    <a:lstStyle/>
                    <a:p>
                      <a:r>
                        <a:rPr lang="en-US" sz="2000" dirty="0"/>
                        <a:t>Attack Surface</a:t>
                      </a:r>
                    </a:p>
                  </a:txBody>
                  <a:tcPr/>
                </a:tc>
                <a:tc>
                  <a:txBody>
                    <a:bodyPr/>
                    <a:lstStyle/>
                    <a:p>
                      <a:r>
                        <a:rPr lang="en-US" sz="2000" dirty="0"/>
                        <a:t>Definition</a:t>
                      </a:r>
                    </a:p>
                  </a:txBody>
                  <a:tcPr/>
                </a:tc>
                <a:extLst>
                  <a:ext uri="{0D108BD9-81ED-4DB2-BD59-A6C34878D82A}">
                    <a16:rowId xmlns:a16="http://schemas.microsoft.com/office/drawing/2014/main" val="10000"/>
                  </a:ext>
                </a:extLst>
              </a:tr>
              <a:tr h="1145449">
                <a:tc>
                  <a:txBody>
                    <a:bodyPr/>
                    <a:lstStyle/>
                    <a:p>
                      <a:r>
                        <a:rPr lang="en-US" sz="2000" dirty="0">
                          <a:solidFill>
                            <a:schemeClr val="bg2">
                              <a:lumMod val="10000"/>
                            </a:schemeClr>
                          </a:solidFill>
                        </a:rPr>
                        <a:t>Internet</a:t>
                      </a:r>
                    </a:p>
                  </a:txBody>
                  <a:tcPr/>
                </a:tc>
                <a:tc>
                  <a:txBody>
                    <a:bodyPr/>
                    <a:lstStyle/>
                    <a:p>
                      <a:r>
                        <a:rPr lang="en-US" sz="2000" b="0" i="0" u="none" strike="noStrike" kern="1200" baseline="0" dirty="0">
                          <a:solidFill>
                            <a:schemeClr val="bg2">
                              <a:lumMod val="10000"/>
                            </a:schemeClr>
                          </a:solidFill>
                          <a:latin typeface="+mn-lt"/>
                          <a:ea typeface="+mn-ea"/>
                          <a:cs typeface="+mn-cs"/>
                        </a:rPr>
                        <a:t>These applications are available to a large user group over the Internet.  There may be strict authentication methods in place; but the application is still accessible to the public.</a:t>
                      </a:r>
                    </a:p>
                  </a:txBody>
                  <a:tcPr/>
                </a:tc>
                <a:extLst>
                  <a:ext uri="{0D108BD9-81ED-4DB2-BD59-A6C34878D82A}">
                    <a16:rowId xmlns:a16="http://schemas.microsoft.com/office/drawing/2014/main" val="10001"/>
                  </a:ext>
                </a:extLst>
              </a:tr>
              <a:tr h="1479538">
                <a:tc>
                  <a:txBody>
                    <a:bodyPr/>
                    <a:lstStyle/>
                    <a:p>
                      <a:r>
                        <a:rPr lang="en-US" sz="2000" dirty="0">
                          <a:solidFill>
                            <a:schemeClr val="bg2">
                              <a:lumMod val="10000"/>
                            </a:schemeClr>
                          </a:solidFill>
                        </a:rPr>
                        <a:t>Intranet</a:t>
                      </a:r>
                    </a:p>
                  </a:txBody>
                  <a:tcPr/>
                </a:tc>
                <a:tc>
                  <a:txBody>
                    <a:bodyPr/>
                    <a:lstStyle/>
                    <a:p>
                      <a:r>
                        <a:rPr lang="en-US" sz="2000" dirty="0"/>
                        <a:t>These applications</a:t>
                      </a:r>
                      <a:r>
                        <a:rPr lang="en-US" sz="2000" baseline="0" dirty="0"/>
                        <a:t> are only available to users who have access to a network that is not publicly available over the Internet; but is not necessarily confined to employees of one company.  It is most likely a network that is shared between business entities.</a:t>
                      </a:r>
                      <a:endParaRPr lang="en-US" sz="2000" dirty="0">
                        <a:solidFill>
                          <a:schemeClr val="bg2">
                            <a:lumMod val="10000"/>
                          </a:schemeClr>
                        </a:solidFill>
                      </a:endParaRPr>
                    </a:p>
                  </a:txBody>
                  <a:tcPr/>
                </a:tc>
                <a:extLst>
                  <a:ext uri="{0D108BD9-81ED-4DB2-BD59-A6C34878D82A}">
                    <a16:rowId xmlns:a16="http://schemas.microsoft.com/office/drawing/2014/main" val="10002"/>
                  </a:ext>
                </a:extLst>
              </a:tr>
              <a:tr h="835291">
                <a:tc>
                  <a:txBody>
                    <a:bodyPr/>
                    <a:lstStyle/>
                    <a:p>
                      <a:r>
                        <a:rPr lang="en-US" sz="2000" dirty="0">
                          <a:solidFill>
                            <a:schemeClr val="bg2">
                              <a:lumMod val="10000"/>
                            </a:schemeClr>
                          </a:solidFill>
                        </a:rPr>
                        <a:t>Internal</a:t>
                      </a:r>
                    </a:p>
                  </a:txBody>
                  <a:tcPr/>
                </a:tc>
                <a:tc>
                  <a:txBody>
                    <a:bodyPr/>
                    <a:lstStyle/>
                    <a:p>
                      <a:r>
                        <a:rPr lang="en-US" sz="2000" dirty="0"/>
                        <a:t>These applications are only accessible</a:t>
                      </a:r>
                      <a:r>
                        <a:rPr lang="en-US" sz="2000" baseline="0" dirty="0"/>
                        <a:t> from other locations within the private network and cannot be reached over the Internet.</a:t>
                      </a:r>
                      <a:endParaRPr lang="en-US" sz="2000" dirty="0">
                        <a:solidFill>
                          <a:schemeClr val="bg2">
                            <a:lumMod val="10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456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F0"/>
                </a:solidFill>
                <a:latin typeface="Arial" charset="0"/>
                <a:ea typeface="Arial" charset="0"/>
                <a:cs typeface="Arial" charset="0"/>
              </a:rPr>
              <a:t>Application Tiering (Cont.)</a:t>
            </a:r>
          </a:p>
        </p:txBody>
      </p:sp>
      <p:graphicFrame>
        <p:nvGraphicFramePr>
          <p:cNvPr id="4" name="Table 3">
            <a:extLst>
              <a:ext uri="{FF2B5EF4-FFF2-40B4-BE49-F238E27FC236}">
                <a16:creationId xmlns:a16="http://schemas.microsoft.com/office/drawing/2014/main" id="{C35E83BE-12FD-3145-9637-EDA72AFEB68B}"/>
              </a:ext>
            </a:extLst>
          </p:cNvPr>
          <p:cNvGraphicFramePr>
            <a:graphicFrameLocks noGrp="1"/>
          </p:cNvGraphicFramePr>
          <p:nvPr>
            <p:extLst>
              <p:ext uri="{D42A27DB-BD31-4B8C-83A1-F6EECF244321}">
                <p14:modId xmlns:p14="http://schemas.microsoft.com/office/powerpoint/2010/main" val="1682444858"/>
              </p:ext>
            </p:extLst>
          </p:nvPr>
        </p:nvGraphicFramePr>
        <p:xfrm>
          <a:off x="566195" y="1013536"/>
          <a:ext cx="8011609" cy="5029200"/>
        </p:xfrm>
        <a:graphic>
          <a:graphicData uri="http://schemas.openxmlformats.org/drawingml/2006/table">
            <a:tbl>
              <a:tblPr firstRow="1" bandRow="1">
                <a:tableStyleId>{5C22544A-7EE6-4342-B048-85BDC9FD1C3A}</a:tableStyleId>
              </a:tblPr>
              <a:tblGrid>
                <a:gridCol w="1805185">
                  <a:extLst>
                    <a:ext uri="{9D8B030D-6E8A-4147-A177-3AD203B41FA5}">
                      <a16:colId xmlns:a16="http://schemas.microsoft.com/office/drawing/2014/main" val="20000"/>
                    </a:ext>
                  </a:extLst>
                </a:gridCol>
                <a:gridCol w="6206424">
                  <a:extLst>
                    <a:ext uri="{9D8B030D-6E8A-4147-A177-3AD203B41FA5}">
                      <a16:colId xmlns:a16="http://schemas.microsoft.com/office/drawing/2014/main" val="20001"/>
                    </a:ext>
                  </a:extLst>
                </a:gridCol>
              </a:tblGrid>
              <a:tr h="335863">
                <a:tc>
                  <a:txBody>
                    <a:bodyPr/>
                    <a:lstStyle/>
                    <a:p>
                      <a:r>
                        <a:rPr lang="en-US" sz="2000" dirty="0"/>
                        <a:t>Criticality </a:t>
                      </a:r>
                      <a:r>
                        <a:rPr lang="en-US" sz="2000" baseline="0" dirty="0"/>
                        <a:t>Level</a:t>
                      </a:r>
                      <a:endParaRPr lang="en-US" sz="2000" dirty="0"/>
                    </a:p>
                  </a:txBody>
                  <a:tcPr/>
                </a:tc>
                <a:tc>
                  <a:txBody>
                    <a:bodyPr/>
                    <a:lstStyle/>
                    <a:p>
                      <a:r>
                        <a:rPr lang="en-US" sz="2000" dirty="0"/>
                        <a:t>Definition</a:t>
                      </a:r>
                    </a:p>
                  </a:txBody>
                  <a:tcPr/>
                </a:tc>
                <a:extLst>
                  <a:ext uri="{0D108BD9-81ED-4DB2-BD59-A6C34878D82A}">
                    <a16:rowId xmlns:a16="http://schemas.microsoft.com/office/drawing/2014/main" val="10000"/>
                  </a:ext>
                </a:extLst>
              </a:tr>
              <a:tr h="632057">
                <a:tc>
                  <a:txBody>
                    <a:bodyPr/>
                    <a:lstStyle/>
                    <a:p>
                      <a:r>
                        <a:rPr lang="en-US" sz="2000" dirty="0">
                          <a:solidFill>
                            <a:schemeClr val="bg2">
                              <a:lumMod val="10000"/>
                            </a:schemeClr>
                          </a:solidFill>
                        </a:rPr>
                        <a:t>Critical</a:t>
                      </a:r>
                    </a:p>
                  </a:txBody>
                  <a:tcPr/>
                </a:tc>
                <a:tc>
                  <a:txBody>
                    <a:bodyPr/>
                    <a:lstStyle/>
                    <a:p>
                      <a:r>
                        <a:rPr lang="en-US" sz="2000" b="0" i="0" u="none" strike="noStrike" kern="1200" baseline="0" dirty="0">
                          <a:solidFill>
                            <a:schemeClr val="bg2">
                              <a:lumMod val="10000"/>
                            </a:schemeClr>
                          </a:solidFill>
                          <a:latin typeface="+mn-lt"/>
                          <a:ea typeface="+mn-ea"/>
                          <a:cs typeface="+mn-cs"/>
                        </a:rPr>
                        <a:t>These applications, if compromised can have immediate impact on client/patient health information or the organization’s finances</a:t>
                      </a:r>
                    </a:p>
                  </a:txBody>
                  <a:tcPr/>
                </a:tc>
                <a:extLst>
                  <a:ext uri="{0D108BD9-81ED-4DB2-BD59-A6C34878D82A}">
                    <a16:rowId xmlns:a16="http://schemas.microsoft.com/office/drawing/2014/main" val="10001"/>
                  </a:ext>
                </a:extLst>
              </a:tr>
              <a:tr h="726865">
                <a:tc>
                  <a:txBody>
                    <a:bodyPr/>
                    <a:lstStyle/>
                    <a:p>
                      <a:r>
                        <a:rPr lang="en-US" sz="2000" dirty="0">
                          <a:solidFill>
                            <a:schemeClr val="bg2">
                              <a:lumMod val="10000"/>
                            </a:schemeClr>
                          </a:solidFill>
                        </a:rPr>
                        <a:t>Important</a:t>
                      </a:r>
                    </a:p>
                  </a:txBody>
                  <a:tcPr/>
                </a:tc>
                <a:tc>
                  <a:txBody>
                    <a:bodyPr/>
                    <a:lstStyle/>
                    <a:p>
                      <a:r>
                        <a:rPr lang="en-US" sz="2000" dirty="0"/>
                        <a:t>These applications, if compromised can have an impact on client/patient health information or organization’s finance in a few days but not immediately.</a:t>
                      </a:r>
                      <a:endParaRPr lang="en-US" sz="2000" dirty="0">
                        <a:solidFill>
                          <a:schemeClr val="bg2">
                            <a:lumMod val="10000"/>
                          </a:schemeClr>
                        </a:solidFill>
                      </a:endParaRPr>
                    </a:p>
                  </a:txBody>
                  <a:tcPr/>
                </a:tc>
                <a:extLst>
                  <a:ext uri="{0D108BD9-81ED-4DB2-BD59-A6C34878D82A}">
                    <a16:rowId xmlns:a16="http://schemas.microsoft.com/office/drawing/2014/main" val="10002"/>
                  </a:ext>
                </a:extLst>
              </a:tr>
              <a:tr h="726865">
                <a:tc>
                  <a:txBody>
                    <a:bodyPr/>
                    <a:lstStyle/>
                    <a:p>
                      <a:r>
                        <a:rPr lang="en-US" sz="2000" dirty="0">
                          <a:solidFill>
                            <a:schemeClr val="bg2">
                              <a:lumMod val="10000"/>
                            </a:schemeClr>
                          </a:solidFill>
                        </a:rPr>
                        <a:t>Strategic</a:t>
                      </a:r>
                    </a:p>
                  </a:txBody>
                  <a:tcPr/>
                </a:tc>
                <a:tc>
                  <a:txBody>
                    <a:bodyPr/>
                    <a:lstStyle/>
                    <a:p>
                      <a:r>
                        <a:rPr lang="en-US" sz="2000" dirty="0"/>
                        <a:t>These applications do not have direct correlation with client/patient health information or organization’s finance, however, if compromised, these applications can indirectly hit the organization’s bottom line.</a:t>
                      </a:r>
                      <a:endParaRPr lang="en-US" sz="2000" dirty="0">
                        <a:solidFill>
                          <a:schemeClr val="bg2">
                            <a:lumMod val="10000"/>
                          </a:schemeClr>
                        </a:solidFill>
                      </a:endParaRPr>
                    </a:p>
                  </a:txBody>
                  <a:tcPr/>
                </a:tc>
                <a:extLst>
                  <a:ext uri="{0D108BD9-81ED-4DB2-BD59-A6C34878D82A}">
                    <a16:rowId xmlns:a16="http://schemas.microsoft.com/office/drawing/2014/main" val="10003"/>
                  </a:ext>
                </a:extLst>
              </a:tr>
              <a:tr h="5148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10000"/>
                            </a:schemeClr>
                          </a:solidFill>
                        </a:rPr>
                        <a:t>Internal Support</a:t>
                      </a:r>
                    </a:p>
                  </a:txBody>
                  <a:tcPr/>
                </a:tc>
                <a:tc>
                  <a:txBody>
                    <a:bodyPr/>
                    <a:lstStyle/>
                    <a:p>
                      <a:r>
                        <a:rPr lang="en-US" sz="2000" dirty="0"/>
                        <a:t>This category covers Intranet facing applications used for smooth functioning of the organization. </a:t>
                      </a:r>
                      <a:endParaRPr lang="en-US" sz="2000" dirty="0">
                        <a:solidFill>
                          <a:schemeClr val="bg2">
                            <a:lumMod val="10000"/>
                          </a:schemeClr>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808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F0"/>
                </a:solidFill>
                <a:latin typeface="Arial" charset="0"/>
                <a:ea typeface="Arial" charset="0"/>
                <a:cs typeface="Arial" charset="0"/>
              </a:rPr>
              <a:t>Application Tiering (Cont.)</a:t>
            </a:r>
          </a:p>
        </p:txBody>
      </p:sp>
      <p:graphicFrame>
        <p:nvGraphicFramePr>
          <p:cNvPr id="5" name="Table 4">
            <a:extLst>
              <a:ext uri="{FF2B5EF4-FFF2-40B4-BE49-F238E27FC236}">
                <a16:creationId xmlns:a16="http://schemas.microsoft.com/office/drawing/2014/main" id="{70283651-A39D-ED40-9BC3-C6B1AB5A7945}"/>
              </a:ext>
            </a:extLst>
          </p:cNvPr>
          <p:cNvGraphicFramePr>
            <a:graphicFrameLocks noGrp="1"/>
          </p:cNvGraphicFramePr>
          <p:nvPr>
            <p:extLst>
              <p:ext uri="{D42A27DB-BD31-4B8C-83A1-F6EECF244321}">
                <p14:modId xmlns:p14="http://schemas.microsoft.com/office/powerpoint/2010/main" val="2362867733"/>
              </p:ext>
            </p:extLst>
          </p:nvPr>
        </p:nvGraphicFramePr>
        <p:xfrm>
          <a:off x="566195" y="1570790"/>
          <a:ext cx="8011609" cy="3716419"/>
        </p:xfrm>
        <a:graphic>
          <a:graphicData uri="http://schemas.openxmlformats.org/drawingml/2006/table">
            <a:tbl>
              <a:tblPr firstRow="1" bandRow="1">
                <a:tableStyleId>{5C22544A-7EE6-4342-B048-85BDC9FD1C3A}</a:tableStyleId>
              </a:tblPr>
              <a:tblGrid>
                <a:gridCol w="1805185">
                  <a:extLst>
                    <a:ext uri="{9D8B030D-6E8A-4147-A177-3AD203B41FA5}">
                      <a16:colId xmlns:a16="http://schemas.microsoft.com/office/drawing/2014/main" val="20000"/>
                    </a:ext>
                  </a:extLst>
                </a:gridCol>
                <a:gridCol w="6206424">
                  <a:extLst>
                    <a:ext uri="{9D8B030D-6E8A-4147-A177-3AD203B41FA5}">
                      <a16:colId xmlns:a16="http://schemas.microsoft.com/office/drawing/2014/main" val="20001"/>
                    </a:ext>
                  </a:extLst>
                </a:gridCol>
              </a:tblGrid>
              <a:tr h="327125">
                <a:tc>
                  <a:txBody>
                    <a:bodyPr/>
                    <a:lstStyle/>
                    <a:p>
                      <a:r>
                        <a:rPr lang="en-US" sz="2000" dirty="0"/>
                        <a:t>Risk</a:t>
                      </a:r>
                      <a:r>
                        <a:rPr lang="en-US" sz="2000" baseline="0" dirty="0"/>
                        <a:t> Rating</a:t>
                      </a:r>
                      <a:endParaRPr lang="en-US" sz="2000" dirty="0"/>
                    </a:p>
                  </a:txBody>
                  <a:tcPr/>
                </a:tc>
                <a:tc>
                  <a:txBody>
                    <a:bodyPr/>
                    <a:lstStyle/>
                    <a:p>
                      <a:r>
                        <a:rPr lang="en-US" sz="2000" dirty="0"/>
                        <a:t>Definition</a:t>
                      </a:r>
                    </a:p>
                  </a:txBody>
                  <a:tcPr/>
                </a:tc>
                <a:extLst>
                  <a:ext uri="{0D108BD9-81ED-4DB2-BD59-A6C34878D82A}">
                    <a16:rowId xmlns:a16="http://schemas.microsoft.com/office/drawing/2014/main" val="10000"/>
                  </a:ext>
                </a:extLst>
              </a:tr>
              <a:tr h="1308499">
                <a:tc>
                  <a:txBody>
                    <a:bodyPr/>
                    <a:lstStyle/>
                    <a:p>
                      <a:r>
                        <a:rPr lang="en-US" sz="2000" dirty="0">
                          <a:solidFill>
                            <a:schemeClr val="bg2">
                              <a:lumMod val="10000"/>
                            </a:schemeClr>
                          </a:solidFill>
                        </a:rPr>
                        <a:t>Tier 1</a:t>
                      </a:r>
                    </a:p>
                  </a:txBody>
                  <a:tcPr/>
                </a:tc>
                <a:tc>
                  <a:txBody>
                    <a:bodyPr/>
                    <a:lstStyle/>
                    <a:p>
                      <a:r>
                        <a:rPr lang="en-US" sz="2000" dirty="0"/>
                        <a:t>An example of this type of app would be an Internet-facing application processing ‘Restricted’ or ‘Confidential’ data such as credit card data or PHI.</a:t>
                      </a:r>
                    </a:p>
                  </a:txBody>
                  <a:tcPr/>
                </a:tc>
                <a:extLst>
                  <a:ext uri="{0D108BD9-81ED-4DB2-BD59-A6C34878D82A}">
                    <a16:rowId xmlns:a16="http://schemas.microsoft.com/office/drawing/2014/main" val="10001"/>
                  </a:ext>
                </a:extLst>
              </a:tr>
              <a:tr h="817812">
                <a:tc>
                  <a:txBody>
                    <a:bodyPr/>
                    <a:lstStyle/>
                    <a:p>
                      <a:r>
                        <a:rPr lang="en-US" sz="2000" dirty="0">
                          <a:solidFill>
                            <a:schemeClr val="bg2">
                              <a:lumMod val="10000"/>
                            </a:schemeClr>
                          </a:solidFill>
                        </a:rPr>
                        <a:t>Tier</a:t>
                      </a:r>
                      <a:r>
                        <a:rPr lang="en-US" sz="2000" baseline="0" dirty="0">
                          <a:solidFill>
                            <a:schemeClr val="bg2">
                              <a:lumMod val="10000"/>
                            </a:schemeClr>
                          </a:solidFill>
                        </a:rPr>
                        <a:t> 2</a:t>
                      </a:r>
                      <a:endParaRPr lang="en-US" sz="2000" dirty="0">
                        <a:solidFill>
                          <a:schemeClr val="bg2">
                            <a:lumMod val="10000"/>
                          </a:schemeClr>
                        </a:solidFill>
                      </a:endParaRPr>
                    </a:p>
                  </a:txBody>
                  <a:tcPr/>
                </a:tc>
                <a:tc>
                  <a:txBody>
                    <a:bodyPr/>
                    <a:lstStyle/>
                    <a:p>
                      <a:r>
                        <a:rPr lang="en-US" sz="2000" dirty="0"/>
                        <a:t>An example of this type of app would be an Intranet facing website that allows for quote requests with no other ecommerce capabilities</a:t>
                      </a:r>
                    </a:p>
                  </a:txBody>
                  <a:tcPr/>
                </a:tc>
                <a:extLst>
                  <a:ext uri="{0D108BD9-81ED-4DB2-BD59-A6C34878D82A}">
                    <a16:rowId xmlns:a16="http://schemas.microsoft.com/office/drawing/2014/main" val="10002"/>
                  </a:ext>
                </a:extLst>
              </a:tr>
              <a:tr h="805077">
                <a:tc>
                  <a:txBody>
                    <a:bodyPr/>
                    <a:lstStyle/>
                    <a:p>
                      <a:r>
                        <a:rPr lang="en-US" sz="2000" dirty="0">
                          <a:solidFill>
                            <a:schemeClr val="bg2">
                              <a:lumMod val="10000"/>
                            </a:schemeClr>
                          </a:solidFill>
                        </a:rPr>
                        <a:t>Tier 3</a:t>
                      </a:r>
                    </a:p>
                  </a:txBody>
                  <a:tcPr/>
                </a:tc>
                <a:tc>
                  <a:txBody>
                    <a:bodyPr/>
                    <a:lstStyle/>
                    <a:p>
                      <a:r>
                        <a:rPr lang="en-US" sz="2000" b="0" i="0" u="none" strike="noStrike" kern="1200" baseline="0" dirty="0">
                          <a:solidFill>
                            <a:schemeClr val="bg2">
                              <a:lumMod val="10000"/>
                            </a:schemeClr>
                          </a:solidFill>
                          <a:latin typeface="+mn-lt"/>
                          <a:ea typeface="+mn-ea"/>
                          <a:cs typeface="+mn-cs"/>
                        </a:rPr>
                        <a:t>An example of this type of application would be a static website available on the internal network with no sensitive or confidential data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88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F0"/>
                </a:solidFill>
                <a:latin typeface="Arial" charset="0"/>
                <a:ea typeface="Arial" charset="0"/>
                <a:cs typeface="Arial" charset="0"/>
              </a:rPr>
              <a:t>Application Tiering (Cont.)</a:t>
            </a:r>
          </a:p>
        </p:txBody>
      </p:sp>
      <p:graphicFrame>
        <p:nvGraphicFramePr>
          <p:cNvPr id="4" name="Table 3">
            <a:extLst>
              <a:ext uri="{FF2B5EF4-FFF2-40B4-BE49-F238E27FC236}">
                <a16:creationId xmlns:a16="http://schemas.microsoft.com/office/drawing/2014/main" id="{443E2A8B-A1C8-DA45-904E-A33FAAF3518B}"/>
              </a:ext>
            </a:extLst>
          </p:cNvPr>
          <p:cNvGraphicFramePr>
            <a:graphicFrameLocks noGrp="1"/>
          </p:cNvGraphicFramePr>
          <p:nvPr>
            <p:extLst>
              <p:ext uri="{D42A27DB-BD31-4B8C-83A1-F6EECF244321}">
                <p14:modId xmlns:p14="http://schemas.microsoft.com/office/powerpoint/2010/main" val="3019865523"/>
              </p:ext>
            </p:extLst>
          </p:nvPr>
        </p:nvGraphicFramePr>
        <p:xfrm>
          <a:off x="488597" y="1332197"/>
          <a:ext cx="8166806" cy="4193605"/>
        </p:xfrm>
        <a:graphic>
          <a:graphicData uri="http://schemas.openxmlformats.org/drawingml/2006/table">
            <a:tbl>
              <a:tblPr firstRow="1" bandRow="1">
                <a:tableStyleId>{5C22544A-7EE6-4342-B048-85BDC9FD1C3A}</a:tableStyleId>
              </a:tblPr>
              <a:tblGrid>
                <a:gridCol w="1249447">
                  <a:extLst>
                    <a:ext uri="{9D8B030D-6E8A-4147-A177-3AD203B41FA5}">
                      <a16:colId xmlns:a16="http://schemas.microsoft.com/office/drawing/2014/main" val="20000"/>
                    </a:ext>
                  </a:extLst>
                </a:gridCol>
                <a:gridCol w="2017276">
                  <a:extLst>
                    <a:ext uri="{9D8B030D-6E8A-4147-A177-3AD203B41FA5}">
                      <a16:colId xmlns:a16="http://schemas.microsoft.com/office/drawing/2014/main" val="20001"/>
                    </a:ext>
                  </a:extLst>
                </a:gridCol>
                <a:gridCol w="1633361">
                  <a:extLst>
                    <a:ext uri="{9D8B030D-6E8A-4147-A177-3AD203B41FA5}">
                      <a16:colId xmlns:a16="http://schemas.microsoft.com/office/drawing/2014/main" val="20002"/>
                    </a:ext>
                  </a:extLst>
                </a:gridCol>
                <a:gridCol w="1633361">
                  <a:extLst>
                    <a:ext uri="{9D8B030D-6E8A-4147-A177-3AD203B41FA5}">
                      <a16:colId xmlns:a16="http://schemas.microsoft.com/office/drawing/2014/main" val="20003"/>
                    </a:ext>
                  </a:extLst>
                </a:gridCol>
                <a:gridCol w="1633361">
                  <a:extLst>
                    <a:ext uri="{9D8B030D-6E8A-4147-A177-3AD203B41FA5}">
                      <a16:colId xmlns:a16="http://schemas.microsoft.com/office/drawing/2014/main" val="20004"/>
                    </a:ext>
                  </a:extLst>
                </a:gridCol>
              </a:tblGrid>
              <a:tr h="483239">
                <a:tc rowSpan="2" gridSpan="2">
                  <a:txBody>
                    <a:bodyPr/>
                    <a:lstStyle/>
                    <a:p>
                      <a:pPr algn="ctr"/>
                      <a:r>
                        <a:rPr lang="en-US" sz="2000" dirty="0"/>
                        <a:t>Application Tiering</a:t>
                      </a:r>
                    </a:p>
                  </a:txBody>
                  <a:tcPr/>
                </a:tc>
                <a:tc rowSpan="2" hMerge="1">
                  <a:txBody>
                    <a:bodyPr/>
                    <a:lstStyle/>
                    <a:p>
                      <a:endParaRPr lang="en-US" dirty="0"/>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Data Sensitivity</a:t>
                      </a:r>
                    </a:p>
                  </a:txBody>
                  <a:tcPr>
                    <a:solidFill>
                      <a:schemeClr val="tx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394845">
                <a:tc gridSpan="2" vMerge="1">
                  <a:txBody>
                    <a:bodyPr/>
                    <a:lstStyle/>
                    <a:p>
                      <a:endParaRPr lang="en-US"/>
                    </a:p>
                  </a:txBody>
                  <a:tcPr/>
                </a:tc>
                <a:tc hMerge="1" vMerge="1">
                  <a:txBody>
                    <a:bodyPr/>
                    <a:lstStyle/>
                    <a:p>
                      <a:endParaRPr lang="en-US"/>
                    </a:p>
                  </a:txBody>
                  <a:tcPr/>
                </a:tc>
                <a:tc>
                  <a:txBody>
                    <a:bodyPr/>
                    <a:lstStyle/>
                    <a:p>
                      <a:r>
                        <a:rPr lang="en-US" sz="2000" dirty="0"/>
                        <a:t>Restricted or Confidential</a:t>
                      </a:r>
                    </a:p>
                  </a:txBody>
                  <a:tcPr/>
                </a:tc>
                <a:tc>
                  <a:txBody>
                    <a:bodyPr/>
                    <a:lstStyle/>
                    <a:p>
                      <a:r>
                        <a:rPr lang="en-US" sz="2000" dirty="0"/>
                        <a:t>Private</a:t>
                      </a:r>
                    </a:p>
                  </a:txBody>
                  <a:tcPr>
                    <a:solidFill>
                      <a:schemeClr val="tx2">
                        <a:lumMod val="20000"/>
                        <a:lumOff val="80000"/>
                      </a:schemeClr>
                    </a:solidFill>
                  </a:tcPr>
                </a:tc>
                <a:tc>
                  <a:txBody>
                    <a:bodyPr/>
                    <a:lstStyle/>
                    <a:p>
                      <a:r>
                        <a:rPr lang="en-US" sz="2000" dirty="0"/>
                        <a:t>Public</a:t>
                      </a:r>
                    </a:p>
                  </a:txBody>
                  <a:tcPr/>
                </a:tc>
                <a:extLst>
                  <a:ext uri="{0D108BD9-81ED-4DB2-BD59-A6C34878D82A}">
                    <a16:rowId xmlns:a16="http://schemas.microsoft.com/office/drawing/2014/main" val="10001"/>
                  </a:ext>
                </a:extLst>
              </a:tr>
              <a:tr h="489951">
                <a:tc rowSpan="4">
                  <a:txBody>
                    <a:bodyPr/>
                    <a:lstStyle/>
                    <a:p>
                      <a:r>
                        <a:rPr lang="en-US" sz="2000" dirty="0"/>
                        <a:t>Business Criticality</a:t>
                      </a:r>
                    </a:p>
                  </a:txBody>
                  <a:tcPr vert="vert270" anchor="ctr"/>
                </a:tc>
                <a:tc>
                  <a:txBody>
                    <a:bodyPr/>
                    <a:lstStyle/>
                    <a:p>
                      <a:r>
                        <a:rPr lang="en-US" sz="2000" dirty="0"/>
                        <a:t>Critical</a:t>
                      </a:r>
                    </a:p>
                  </a:txBody>
                  <a:tcPr/>
                </a:tc>
                <a:tc>
                  <a:txBody>
                    <a:bodyPr/>
                    <a:lstStyle/>
                    <a:p>
                      <a:r>
                        <a:rPr lang="en-US" sz="2000" dirty="0">
                          <a:solidFill>
                            <a:schemeClr val="bg1"/>
                          </a:solidFill>
                        </a:rPr>
                        <a:t>Tier 1</a:t>
                      </a:r>
                    </a:p>
                  </a:txBody>
                  <a:tcPr>
                    <a:solidFill>
                      <a:srgbClr val="FF0000"/>
                    </a:solidFill>
                  </a:tcPr>
                </a:tc>
                <a:tc>
                  <a:txBody>
                    <a:bodyPr/>
                    <a:lstStyle/>
                    <a:p>
                      <a:r>
                        <a:rPr lang="en-US" sz="2000" dirty="0">
                          <a:solidFill>
                            <a:schemeClr val="bg1"/>
                          </a:solidFill>
                        </a:rPr>
                        <a:t>Tier 1</a:t>
                      </a:r>
                    </a:p>
                  </a:txBody>
                  <a:tcPr>
                    <a:solidFill>
                      <a:srgbClr val="FF0000"/>
                    </a:solidFill>
                  </a:tcPr>
                </a:tc>
                <a:tc>
                  <a:txBody>
                    <a:bodyPr/>
                    <a:lstStyle/>
                    <a:p>
                      <a:r>
                        <a:rPr lang="en-US" sz="2000" dirty="0">
                          <a:solidFill>
                            <a:schemeClr val="bg1"/>
                          </a:solidFill>
                        </a:rPr>
                        <a:t>Tier 2</a:t>
                      </a:r>
                    </a:p>
                  </a:txBody>
                  <a:tcPr>
                    <a:solidFill>
                      <a:srgbClr val="FF6600"/>
                    </a:solidFill>
                  </a:tcPr>
                </a:tc>
                <a:extLst>
                  <a:ext uri="{0D108BD9-81ED-4DB2-BD59-A6C34878D82A}">
                    <a16:rowId xmlns:a16="http://schemas.microsoft.com/office/drawing/2014/main" val="10002"/>
                  </a:ext>
                </a:extLst>
              </a:tr>
              <a:tr h="489951">
                <a:tc vMerge="1">
                  <a:txBody>
                    <a:bodyPr/>
                    <a:lstStyle/>
                    <a:p>
                      <a:endParaRPr lang="en-US" dirty="0"/>
                    </a:p>
                  </a:txBody>
                  <a:tcPr/>
                </a:tc>
                <a:tc>
                  <a:txBody>
                    <a:bodyPr/>
                    <a:lstStyle/>
                    <a:p>
                      <a:r>
                        <a:rPr lang="en-US" sz="2000" dirty="0"/>
                        <a:t>Important</a:t>
                      </a:r>
                    </a:p>
                  </a:txBody>
                  <a:tcPr/>
                </a:tc>
                <a:tc>
                  <a:txBody>
                    <a:bodyPr/>
                    <a:lstStyle/>
                    <a:p>
                      <a:r>
                        <a:rPr lang="en-US" sz="2000" dirty="0">
                          <a:solidFill>
                            <a:schemeClr val="bg1"/>
                          </a:solidFill>
                        </a:rPr>
                        <a:t>Tier 1</a:t>
                      </a:r>
                    </a:p>
                  </a:txBody>
                  <a:tcPr>
                    <a:solidFill>
                      <a:srgbClr val="FF0000"/>
                    </a:solidFill>
                  </a:tcPr>
                </a:tc>
                <a:tc>
                  <a:txBody>
                    <a:bodyPr/>
                    <a:lstStyle/>
                    <a:p>
                      <a:r>
                        <a:rPr lang="en-US" sz="2000" dirty="0">
                          <a:solidFill>
                            <a:schemeClr val="bg1"/>
                          </a:solidFill>
                        </a:rPr>
                        <a:t>Tier 2</a:t>
                      </a:r>
                    </a:p>
                  </a:txBody>
                  <a:tcPr>
                    <a:solidFill>
                      <a:srgbClr val="FF6600"/>
                    </a:solidFill>
                  </a:tcPr>
                </a:tc>
                <a:tc>
                  <a:txBody>
                    <a:bodyPr/>
                    <a:lstStyle/>
                    <a:p>
                      <a:r>
                        <a:rPr lang="en-US" sz="2000" dirty="0">
                          <a:solidFill>
                            <a:schemeClr val="tx1"/>
                          </a:solidFill>
                        </a:rPr>
                        <a:t>Tier 3</a:t>
                      </a:r>
                    </a:p>
                  </a:txBody>
                  <a:tcPr>
                    <a:solidFill>
                      <a:srgbClr val="FFFF00"/>
                    </a:solidFill>
                  </a:tcPr>
                </a:tc>
                <a:extLst>
                  <a:ext uri="{0D108BD9-81ED-4DB2-BD59-A6C34878D82A}">
                    <a16:rowId xmlns:a16="http://schemas.microsoft.com/office/drawing/2014/main" val="10003"/>
                  </a:ext>
                </a:extLst>
              </a:tr>
              <a:tr h="489951">
                <a:tc vMerge="1">
                  <a:txBody>
                    <a:bodyPr/>
                    <a:lstStyle/>
                    <a:p>
                      <a:endParaRPr lang="en-US" dirty="0"/>
                    </a:p>
                  </a:txBody>
                  <a:tcPr/>
                </a:tc>
                <a:tc>
                  <a:txBody>
                    <a:bodyPr/>
                    <a:lstStyle/>
                    <a:p>
                      <a:r>
                        <a:rPr lang="en-US" sz="2000" dirty="0"/>
                        <a:t>Strategic</a:t>
                      </a:r>
                    </a:p>
                  </a:txBody>
                  <a:tcPr/>
                </a:tc>
                <a:tc>
                  <a:txBody>
                    <a:bodyPr/>
                    <a:lstStyle/>
                    <a:p>
                      <a:r>
                        <a:rPr lang="en-US" sz="2000" dirty="0">
                          <a:solidFill>
                            <a:schemeClr val="bg1"/>
                          </a:solidFill>
                        </a:rPr>
                        <a:t>Tier 1</a:t>
                      </a:r>
                    </a:p>
                  </a:txBody>
                  <a:tcPr>
                    <a:solidFill>
                      <a:srgbClr val="FF0000"/>
                    </a:solidFill>
                  </a:tcPr>
                </a:tc>
                <a:tc>
                  <a:txBody>
                    <a:bodyPr/>
                    <a:lstStyle/>
                    <a:p>
                      <a:r>
                        <a:rPr lang="en-US" sz="2000" dirty="0">
                          <a:solidFill>
                            <a:schemeClr val="bg1"/>
                          </a:solidFill>
                        </a:rPr>
                        <a:t>Tier 2</a:t>
                      </a:r>
                    </a:p>
                  </a:txBody>
                  <a:tcPr>
                    <a:solidFill>
                      <a:srgbClr val="FF6600"/>
                    </a:solidFill>
                  </a:tcPr>
                </a:tc>
                <a:tc>
                  <a:txBody>
                    <a:bodyPr/>
                    <a:lstStyle/>
                    <a:p>
                      <a:r>
                        <a:rPr lang="en-US" sz="2000" dirty="0">
                          <a:solidFill>
                            <a:schemeClr val="tx1"/>
                          </a:solidFill>
                        </a:rPr>
                        <a:t>Tier 3</a:t>
                      </a:r>
                    </a:p>
                  </a:txBody>
                  <a:tcPr>
                    <a:solidFill>
                      <a:srgbClr val="FFFF00"/>
                    </a:solidFill>
                  </a:tcPr>
                </a:tc>
                <a:extLst>
                  <a:ext uri="{0D108BD9-81ED-4DB2-BD59-A6C34878D82A}">
                    <a16:rowId xmlns:a16="http://schemas.microsoft.com/office/drawing/2014/main" val="10004"/>
                  </a:ext>
                </a:extLst>
              </a:tr>
              <a:tr h="845668">
                <a:tc vMerge="1">
                  <a:txBody>
                    <a:bodyPr/>
                    <a:lstStyle/>
                    <a:p>
                      <a:endParaRPr lang="en-US" dirty="0"/>
                    </a:p>
                  </a:txBody>
                  <a:tcPr/>
                </a:tc>
                <a:tc>
                  <a:txBody>
                    <a:bodyPr/>
                    <a:lstStyle/>
                    <a:p>
                      <a:r>
                        <a:rPr lang="en-US" sz="2000" dirty="0"/>
                        <a:t>Internal Support</a:t>
                      </a:r>
                    </a:p>
                  </a:txBody>
                  <a:tcPr/>
                </a:tc>
                <a:tc>
                  <a:txBody>
                    <a:bodyPr/>
                    <a:lstStyle/>
                    <a:p>
                      <a:r>
                        <a:rPr lang="en-US" sz="2000" dirty="0">
                          <a:solidFill>
                            <a:schemeClr val="bg1"/>
                          </a:solidFill>
                        </a:rPr>
                        <a:t>Tier 2</a:t>
                      </a:r>
                    </a:p>
                  </a:txBody>
                  <a:tcPr>
                    <a:solidFill>
                      <a:srgbClr val="FF6600"/>
                    </a:solidFill>
                  </a:tcPr>
                </a:tc>
                <a:tc>
                  <a:txBody>
                    <a:bodyPr/>
                    <a:lstStyle/>
                    <a:p>
                      <a:r>
                        <a:rPr lang="en-US" sz="2000" dirty="0">
                          <a:solidFill>
                            <a:schemeClr val="bg1"/>
                          </a:solidFill>
                        </a:rPr>
                        <a:t>Tier 2</a:t>
                      </a:r>
                    </a:p>
                  </a:txBody>
                  <a:tcPr>
                    <a:solidFill>
                      <a:srgbClr val="FF6600"/>
                    </a:solidFill>
                  </a:tcPr>
                </a:tc>
                <a:tc>
                  <a:txBody>
                    <a:bodyPr/>
                    <a:lstStyle/>
                    <a:p>
                      <a:r>
                        <a:rPr lang="en-US" sz="2000" dirty="0">
                          <a:solidFill>
                            <a:schemeClr val="tx1"/>
                          </a:solidFill>
                        </a:rPr>
                        <a:t>Tier 3</a:t>
                      </a:r>
                    </a:p>
                  </a:txBody>
                  <a:tcPr>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30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SM2-A: Strategy &amp; Metrics </a:t>
            </a:r>
          </a:p>
        </p:txBody>
      </p:sp>
      <p:sp>
        <p:nvSpPr>
          <p:cNvPr id="3" name="Text Placeholder 2"/>
          <p:cNvSpPr>
            <a:spLocks noGrp="1"/>
          </p:cNvSpPr>
          <p:nvPr>
            <p:ph type="body" sz="quarter" idx="4294967295"/>
          </p:nvPr>
        </p:nvSpPr>
        <p:spPr>
          <a:xfrm>
            <a:off x="572245" y="1182964"/>
            <a:ext cx="7999509" cy="4701002"/>
          </a:xfrm>
          <a:prstGeom prst="rect">
            <a:avLst/>
          </a:prstGeom>
        </p:spPr>
        <p:txBody>
          <a:bodyPr vert="horz" lIns="68580" tIns="34290" rIns="68580" bIns="34290" rtlCol="0">
            <a:normAutofit fontScale="25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5600" b="1" dirty="0"/>
              <a:t>Question 4:</a:t>
            </a:r>
            <a:r>
              <a:rPr lang="en-US" sz="5600" dirty="0"/>
              <a:t>  Are many of your applications and resources categorized by risk?</a:t>
            </a:r>
          </a:p>
          <a:p>
            <a:pPr marL="0" indent="0">
              <a:lnSpc>
                <a:spcPts val="1800"/>
              </a:lnSpc>
              <a:buNone/>
            </a:pPr>
            <a:r>
              <a:rPr lang="en-US" sz="5600" b="1" dirty="0"/>
              <a:t>Guidance:</a:t>
            </a:r>
          </a:p>
          <a:p>
            <a:pPr>
              <a:lnSpc>
                <a:spcPts val="1800"/>
              </a:lnSpc>
            </a:pPr>
            <a:r>
              <a:rPr lang="en-US" sz="5600" dirty="0"/>
              <a:t>A data and application risk classification system has been documented.</a:t>
            </a:r>
          </a:p>
          <a:p>
            <a:pPr>
              <a:lnSpc>
                <a:spcPts val="1800"/>
              </a:lnSpc>
            </a:pPr>
            <a:r>
              <a:rPr lang="en-US" sz="5600" dirty="0"/>
              <a:t>An evaluation criteria has been created to apply the classification system to data and applications.</a:t>
            </a:r>
          </a:p>
          <a:p>
            <a:pPr>
              <a:lnSpc>
                <a:spcPts val="1800"/>
              </a:lnSpc>
            </a:pPr>
            <a:r>
              <a:rPr lang="en-US" sz="5600" dirty="0"/>
              <a:t>Staff receives training in how to apply evaluation criteria to application and data assets.</a:t>
            </a:r>
          </a:p>
          <a:p>
            <a:pPr>
              <a:lnSpc>
                <a:spcPts val="1800"/>
              </a:lnSpc>
            </a:pPr>
            <a:r>
              <a:rPr lang="en-US" sz="5600" dirty="0"/>
              <a:t>Most applications and data have been categorized using this evaluation criteria.</a:t>
            </a:r>
          </a:p>
          <a:p>
            <a:pPr marL="0" indent="0">
              <a:lnSpc>
                <a:spcPts val="1800"/>
              </a:lnSpc>
              <a:buNone/>
            </a:pPr>
            <a:r>
              <a:rPr lang="en-US" sz="5600" b="1" dirty="0"/>
              <a:t>Possible Answers:</a:t>
            </a:r>
          </a:p>
          <a:p>
            <a:r>
              <a:rPr lang="en-US" sz="5600" dirty="0"/>
              <a:t>No</a:t>
            </a:r>
          </a:p>
          <a:p>
            <a:r>
              <a:rPr lang="en-US" sz="5600" dirty="0"/>
              <a:t>Yes, a small percentage are.</a:t>
            </a:r>
          </a:p>
          <a:p>
            <a:r>
              <a:rPr lang="en-US" sz="5600" dirty="0"/>
              <a:t>Yes, at least half of them are.</a:t>
            </a:r>
          </a:p>
          <a:p>
            <a:r>
              <a:rPr lang="en-US" sz="5600" dirty="0"/>
              <a:t>Yes, the majority of them are.</a:t>
            </a:r>
          </a:p>
          <a:p>
            <a:pPr lvl="1"/>
            <a:endParaRPr lang="en-US" dirty="0"/>
          </a:p>
        </p:txBody>
      </p:sp>
    </p:spTree>
    <p:extLst>
      <p:ext uri="{BB962C8B-B14F-4D97-AF65-F5344CB8AC3E}">
        <p14:creationId xmlns:p14="http://schemas.microsoft.com/office/powerpoint/2010/main" val="38799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fontScale="90000"/>
          </a:bodyPr>
          <a:lstStyle/>
          <a:p>
            <a:r>
              <a:rPr lang="en-US" sz="3000" b="1" dirty="0">
                <a:solidFill>
                  <a:srgbClr val="00B050"/>
                </a:solidFill>
                <a:latin typeface="Arial" charset="0"/>
                <a:ea typeface="Arial" charset="0"/>
                <a:cs typeface="Arial" charset="0"/>
              </a:rPr>
              <a:t>SAMM Conferences and Workshops</a:t>
            </a:r>
          </a:p>
        </p:txBody>
      </p:sp>
      <p:sp>
        <p:nvSpPr>
          <p:cNvPr id="3" name="Text Placeholder 2"/>
          <p:cNvSpPr>
            <a:spLocks noGrp="1"/>
          </p:cNvSpPr>
          <p:nvPr>
            <p:ph type="body" sz="quarter" idx="4294967295"/>
          </p:nvPr>
        </p:nvSpPr>
        <p:spPr>
          <a:xfrm>
            <a:off x="1043608" y="1099930"/>
            <a:ext cx="7172740" cy="337930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3340"/>
              </a:lnSpc>
            </a:pPr>
            <a:r>
              <a:rPr lang="en-US" sz="3200" dirty="0"/>
              <a:t>OpenSAMM Summit Dublin</a:t>
            </a:r>
          </a:p>
          <a:p>
            <a:pPr>
              <a:lnSpc>
                <a:spcPts val="3340"/>
              </a:lnSpc>
            </a:pPr>
            <a:endParaRPr lang="en-US" sz="3200" dirty="0"/>
          </a:p>
          <a:p>
            <a:pPr>
              <a:lnSpc>
                <a:spcPts val="3340"/>
              </a:lnSpc>
            </a:pPr>
            <a:r>
              <a:rPr lang="en-US" sz="3200" dirty="0"/>
              <a:t>SAMM Workshop Next Week in Hamburg</a:t>
            </a:r>
          </a:p>
          <a:p>
            <a:pPr indent="0">
              <a:lnSpc>
                <a:spcPts val="3340"/>
              </a:lnSpc>
            </a:pPr>
            <a:endParaRPr lang="en-US" sz="3200" dirty="0"/>
          </a:p>
          <a:p>
            <a:pPr>
              <a:lnSpc>
                <a:spcPts val="3340"/>
              </a:lnSpc>
            </a:pPr>
            <a:r>
              <a:rPr lang="en-US" sz="3200" dirty="0"/>
              <a:t>SAMM workshops at AppSec EU and AppSec USA</a:t>
            </a:r>
          </a:p>
          <a:p>
            <a:pPr marL="0" indent="0">
              <a:lnSpc>
                <a:spcPts val="2040"/>
              </a:lnSpc>
              <a:buNone/>
            </a:pPr>
            <a:endParaRPr lang="en-US" dirty="0"/>
          </a:p>
          <a:p>
            <a:pPr>
              <a:lnSpc>
                <a:spcPts val="2040"/>
              </a:lnSpc>
              <a:buFont typeface="Courier New" panose="02070309020205020404" pitchFamily="49" charset="0"/>
              <a:buChar char="o"/>
            </a:pPr>
            <a:endParaRPr lang="en-US" sz="2000" dirty="0"/>
          </a:p>
          <a:p>
            <a:pPr lvl="1">
              <a:lnSpc>
                <a:spcPts val="2040"/>
              </a:lnSpc>
            </a:pPr>
            <a:endParaRPr lang="en-US" sz="1300" dirty="0"/>
          </a:p>
          <a:p>
            <a:pPr lvl="1">
              <a:lnSpc>
                <a:spcPts val="2040"/>
              </a:lnSpc>
            </a:pPr>
            <a:endParaRPr lang="en-US" sz="1200" dirty="0"/>
          </a:p>
        </p:txBody>
      </p:sp>
    </p:spTree>
    <p:extLst>
      <p:ext uri="{BB962C8B-B14F-4D97-AF65-F5344CB8AC3E}">
        <p14:creationId xmlns:p14="http://schemas.microsoft.com/office/powerpoint/2010/main" val="34789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SM2-B: Strategy &amp; Metrics</a:t>
            </a:r>
          </a:p>
        </p:txBody>
      </p:sp>
      <p:sp>
        <p:nvSpPr>
          <p:cNvPr id="3" name="Text Placeholder 2"/>
          <p:cNvSpPr>
            <a:spLocks noGrp="1"/>
          </p:cNvSpPr>
          <p:nvPr>
            <p:ph type="body" sz="quarter" idx="4294967295"/>
          </p:nvPr>
        </p:nvSpPr>
        <p:spPr>
          <a:xfrm>
            <a:off x="572245" y="1073426"/>
            <a:ext cx="7999509" cy="5049078"/>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b="1" dirty="0"/>
              <a:t>Question 5:</a:t>
            </a:r>
            <a:r>
              <a:rPr lang="en-US" sz="2000" dirty="0"/>
              <a:t>  Are risk ratings used to tailor the required assurance activities?</a:t>
            </a:r>
          </a:p>
          <a:p>
            <a:pPr marL="0" indent="0">
              <a:lnSpc>
                <a:spcPts val="1800"/>
              </a:lnSpc>
              <a:buNone/>
            </a:pPr>
            <a:r>
              <a:rPr lang="en-US" sz="2000" b="1" dirty="0"/>
              <a:t>Guidance:</a:t>
            </a:r>
          </a:p>
          <a:p>
            <a:pPr>
              <a:lnSpc>
                <a:spcPts val="1800"/>
              </a:lnSpc>
            </a:pPr>
            <a:r>
              <a:rPr lang="en-US" sz="2000" dirty="0"/>
              <a:t>The assurance program is customized based on data and application risk classification.</a:t>
            </a:r>
          </a:p>
          <a:p>
            <a:pPr marL="0" indent="0">
              <a:lnSpc>
                <a:spcPts val="1800"/>
              </a:lnSpc>
              <a:buNone/>
            </a:pPr>
            <a:r>
              <a:rPr lang="en-US" sz="2000" b="1" dirty="0"/>
              <a:t>Possible Answers:</a:t>
            </a:r>
          </a:p>
          <a:p>
            <a:r>
              <a:rPr lang="en-US" sz="2000" dirty="0"/>
              <a:t>No</a:t>
            </a:r>
          </a:p>
          <a:p>
            <a:r>
              <a:rPr lang="en-US" sz="2000" dirty="0"/>
              <a:t>Yes, a small percentage are.</a:t>
            </a:r>
          </a:p>
          <a:p>
            <a:r>
              <a:rPr lang="en-US" sz="2000" dirty="0"/>
              <a:t>Yes, at least half of them are.</a:t>
            </a:r>
          </a:p>
          <a:p>
            <a:r>
              <a:rPr lang="en-US" sz="2000" dirty="0"/>
              <a:t>Yes, the majority of them are.</a:t>
            </a:r>
          </a:p>
          <a:p>
            <a:pPr lvl="1"/>
            <a:endParaRPr lang="en-US" dirty="0"/>
          </a:p>
        </p:txBody>
      </p:sp>
    </p:spTree>
    <p:extLst>
      <p:ext uri="{BB962C8B-B14F-4D97-AF65-F5344CB8AC3E}">
        <p14:creationId xmlns:p14="http://schemas.microsoft.com/office/powerpoint/2010/main" val="93891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SM2-C: Strategy &amp; Metrics </a:t>
            </a:r>
          </a:p>
        </p:txBody>
      </p:sp>
      <p:sp>
        <p:nvSpPr>
          <p:cNvPr id="3" name="Text Placeholder 2"/>
          <p:cNvSpPr>
            <a:spLocks noGrp="1"/>
          </p:cNvSpPr>
          <p:nvPr>
            <p:ph type="body" sz="quarter" idx="4294967295"/>
          </p:nvPr>
        </p:nvSpPr>
        <p:spPr>
          <a:xfrm>
            <a:off x="572245" y="1284292"/>
            <a:ext cx="7999509" cy="4289415"/>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b="1" dirty="0"/>
              <a:t>Question 6:</a:t>
            </a:r>
            <a:r>
              <a:rPr lang="en-US" dirty="0"/>
              <a:t>  Does the organization know about what’s required based on risk ratings?</a:t>
            </a:r>
          </a:p>
          <a:p>
            <a:pPr marL="0" indent="0">
              <a:lnSpc>
                <a:spcPts val="1800"/>
              </a:lnSpc>
              <a:buNone/>
            </a:pPr>
            <a:r>
              <a:rPr lang="en-US" b="1" dirty="0"/>
              <a:t>Guidance:</a:t>
            </a:r>
          </a:p>
          <a:p>
            <a:pPr>
              <a:lnSpc>
                <a:spcPts val="1800"/>
              </a:lnSpc>
            </a:pPr>
            <a:r>
              <a:rPr lang="en-US" dirty="0"/>
              <a:t>Staff receives training according to documented assurance program and risk classifications.</a:t>
            </a:r>
          </a:p>
          <a:p>
            <a:pPr marL="0" indent="0">
              <a:lnSpc>
                <a:spcPts val="1800"/>
              </a:lnSpc>
              <a:buNone/>
            </a:pPr>
            <a:r>
              <a:rPr lang="en-US" b="1" dirty="0"/>
              <a:t>Possible Answers:</a:t>
            </a:r>
          </a:p>
          <a:p>
            <a:r>
              <a:rPr lang="en-US" dirty="0"/>
              <a:t>No</a:t>
            </a:r>
          </a:p>
          <a:p>
            <a:r>
              <a:rPr lang="en-US" dirty="0"/>
              <a:t>Yes, a small percentage do.</a:t>
            </a:r>
          </a:p>
          <a:p>
            <a:r>
              <a:rPr lang="en-US" dirty="0"/>
              <a:t>Yes, at least half of them do.</a:t>
            </a:r>
          </a:p>
          <a:p>
            <a:r>
              <a:rPr lang="en-US" dirty="0"/>
              <a:t>Yes, the majority of them do.</a:t>
            </a:r>
          </a:p>
        </p:txBody>
      </p:sp>
    </p:spTree>
    <p:extLst>
      <p:ext uri="{BB962C8B-B14F-4D97-AF65-F5344CB8AC3E}">
        <p14:creationId xmlns:p14="http://schemas.microsoft.com/office/powerpoint/2010/main" val="149798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Strategy &amp; Metrics:  SM3 - Align security expenditure with relevant business indicators and asset values.</a:t>
            </a:r>
            <a:br>
              <a:rPr lang="en-US" sz="32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Conduct periodic industry wide cost comparisons</a:t>
            </a:r>
          </a:p>
          <a:p>
            <a:pPr marL="457200" indent="-457200">
              <a:lnSpc>
                <a:spcPts val="1800"/>
              </a:lnSpc>
              <a:buFont typeface="+mj-lt"/>
              <a:buAutoNum type="alphaUcPeriod"/>
            </a:pPr>
            <a:r>
              <a:rPr lang="en-US" sz="2000" dirty="0"/>
              <a:t>Collect metrics for historic security spend</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Information to make informed case-by-case decisions on security expenditures</a:t>
            </a:r>
          </a:p>
          <a:p>
            <a:pPr marL="457200" indent="-457200">
              <a:lnSpc>
                <a:spcPts val="1800"/>
              </a:lnSpc>
              <a:buFont typeface="+mj-lt"/>
              <a:buAutoNum type="arabicPeriod"/>
            </a:pPr>
            <a:r>
              <a:rPr lang="en-US" sz="2000" dirty="0"/>
              <a:t>Estimates of past loss due to security issues</a:t>
            </a:r>
          </a:p>
          <a:p>
            <a:pPr marL="457200" indent="-457200">
              <a:lnSpc>
                <a:spcPts val="1800"/>
              </a:lnSpc>
              <a:buFont typeface="+mj-lt"/>
              <a:buAutoNum type="arabicPeriod"/>
            </a:pPr>
            <a:r>
              <a:rPr lang="en-US" sz="2000" dirty="0"/>
              <a:t>Per-project consideration of security expense versus loss potential</a:t>
            </a:r>
          </a:p>
          <a:p>
            <a:pPr marL="457200" indent="-457200">
              <a:lnSpc>
                <a:spcPts val="1800"/>
              </a:lnSpc>
              <a:buFont typeface="+mj-lt"/>
              <a:buAutoNum type="arabicPeriod"/>
            </a:pPr>
            <a:r>
              <a:rPr lang="en-US" sz="2000" dirty="0"/>
              <a:t>Industry-wide due diligence with regard to security</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265732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SM3-A: Strategy &amp; Metrics</a:t>
            </a:r>
          </a:p>
        </p:txBody>
      </p:sp>
      <p:sp>
        <p:nvSpPr>
          <p:cNvPr id="3" name="Text Placeholder 2"/>
          <p:cNvSpPr>
            <a:spLocks noGrp="1"/>
          </p:cNvSpPr>
          <p:nvPr>
            <p:ph type="body" sz="quarter" idx="4294967295"/>
          </p:nvPr>
        </p:nvSpPr>
        <p:spPr>
          <a:xfrm>
            <a:off x="572245" y="789552"/>
            <a:ext cx="7999509" cy="5794128"/>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100" b="1" dirty="0"/>
              <a:t>Question 7:</a:t>
            </a:r>
            <a:r>
              <a:rPr lang="en-US" sz="1100" dirty="0"/>
              <a:t>  Is per-project data for the cost of assurance activities collected?</a:t>
            </a:r>
          </a:p>
          <a:p>
            <a:pPr marL="0" indent="0">
              <a:lnSpc>
                <a:spcPts val="1800"/>
              </a:lnSpc>
              <a:buNone/>
            </a:pPr>
            <a:r>
              <a:rPr lang="en-US" sz="1100" b="1" dirty="0"/>
              <a:t>Guidance:</a:t>
            </a:r>
          </a:p>
          <a:p>
            <a:pPr>
              <a:lnSpc>
                <a:spcPts val="1800"/>
              </a:lnSpc>
            </a:pPr>
            <a:r>
              <a:rPr lang="en-US" sz="1100" dirty="0"/>
              <a:t>Statistics are collected for spending related to security incidents or breaches.</a:t>
            </a:r>
          </a:p>
          <a:p>
            <a:pPr>
              <a:lnSpc>
                <a:spcPts val="1800"/>
              </a:lnSpc>
            </a:pPr>
            <a:r>
              <a:rPr lang="en-US" sz="1100" dirty="0"/>
              <a:t>Baseline security costs are estimated based on each project based on it's assigned security assurance road map and risk category.</a:t>
            </a:r>
          </a:p>
          <a:p>
            <a:pPr>
              <a:lnSpc>
                <a:spcPts val="1800"/>
              </a:lnSpc>
            </a:pPr>
            <a:r>
              <a:rPr lang="en-US" sz="1100" dirty="0"/>
              <a:t>Actual security spending is tracked for each project.</a:t>
            </a:r>
          </a:p>
          <a:p>
            <a:pPr>
              <a:lnSpc>
                <a:spcPts val="1800"/>
              </a:lnSpc>
            </a:pPr>
            <a:r>
              <a:rPr lang="en-US" sz="1100" dirty="0"/>
              <a:t>Actual spending vs. estimated spending is evaluated on a quarterly basis.</a:t>
            </a:r>
          </a:p>
          <a:p>
            <a:pPr>
              <a:lnSpc>
                <a:spcPts val="1800"/>
              </a:lnSpc>
            </a:pPr>
            <a:r>
              <a:rPr lang="en-US" sz="1100" dirty="0"/>
              <a:t>Spending statistics and historical data are used to make case-by-case decisions on security expenditures.</a:t>
            </a:r>
          </a:p>
          <a:p>
            <a:pPr>
              <a:lnSpc>
                <a:spcPts val="1800"/>
              </a:lnSpc>
            </a:pPr>
            <a:r>
              <a:rPr lang="en-US" sz="1100" dirty="0"/>
              <a:t>Security spending decisions are made on a per project basis with consideration for expense versus loss potential.</a:t>
            </a:r>
          </a:p>
          <a:p>
            <a:pPr>
              <a:lnSpc>
                <a:spcPts val="1800"/>
              </a:lnSpc>
            </a:pPr>
            <a:r>
              <a:rPr lang="en-US" sz="1100" b="1" dirty="0"/>
              <a:t>Possible Answers:</a:t>
            </a:r>
          </a:p>
          <a:p>
            <a:pPr>
              <a:lnSpc>
                <a:spcPts val="1800"/>
              </a:lnSpc>
            </a:pPr>
            <a:r>
              <a:rPr lang="en-US" sz="1100" dirty="0"/>
              <a:t>No</a:t>
            </a:r>
          </a:p>
          <a:p>
            <a:pPr>
              <a:lnSpc>
                <a:spcPts val="1800"/>
              </a:lnSpc>
            </a:pPr>
            <a:r>
              <a:rPr lang="en-US" sz="1100" dirty="0"/>
              <a:t>Yes, a small percentage do.</a:t>
            </a:r>
          </a:p>
          <a:p>
            <a:pPr>
              <a:lnSpc>
                <a:spcPts val="1800"/>
              </a:lnSpc>
            </a:pPr>
            <a:r>
              <a:rPr lang="en-US" sz="1100" dirty="0"/>
              <a:t>Yes, at least half of them do.</a:t>
            </a:r>
          </a:p>
          <a:p>
            <a:pPr>
              <a:lnSpc>
                <a:spcPts val="1800"/>
              </a:lnSpc>
            </a:pPr>
            <a:r>
              <a:rPr lang="en-US" sz="1100" dirty="0"/>
              <a:t>Yes, the majority of them do.</a:t>
            </a:r>
          </a:p>
        </p:txBody>
      </p:sp>
    </p:spTree>
    <p:extLst>
      <p:ext uri="{BB962C8B-B14F-4D97-AF65-F5344CB8AC3E}">
        <p14:creationId xmlns:p14="http://schemas.microsoft.com/office/powerpoint/2010/main" val="81120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SM3-B: Strategy &amp; Metrics</a:t>
            </a:r>
          </a:p>
        </p:txBody>
      </p:sp>
      <p:sp>
        <p:nvSpPr>
          <p:cNvPr id="3" name="Text Placeholder 2"/>
          <p:cNvSpPr>
            <a:spLocks noGrp="1"/>
          </p:cNvSpPr>
          <p:nvPr>
            <p:ph type="body" sz="quarter" idx="4294967295"/>
          </p:nvPr>
        </p:nvSpPr>
        <p:spPr>
          <a:xfrm>
            <a:off x="572245" y="1277469"/>
            <a:ext cx="7999509" cy="4625789"/>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400" b="1" dirty="0"/>
              <a:t>Question 8:</a:t>
            </a:r>
            <a:r>
              <a:rPr lang="en-US" sz="1400" dirty="0"/>
              <a:t>  Does your organization regularly compare your security spend with that of other organizations?</a:t>
            </a:r>
          </a:p>
          <a:p>
            <a:pPr marL="0" indent="0">
              <a:lnSpc>
                <a:spcPts val="1800"/>
              </a:lnSpc>
              <a:buNone/>
            </a:pPr>
            <a:r>
              <a:rPr lang="en-US" sz="1400" b="1" dirty="0"/>
              <a:t>Guidance:</a:t>
            </a:r>
          </a:p>
          <a:p>
            <a:pPr>
              <a:lnSpc>
                <a:spcPts val="1800"/>
              </a:lnSpc>
            </a:pPr>
            <a:r>
              <a:rPr lang="en-US" sz="1400" dirty="0"/>
              <a:t>Statistics regarding similar organization's security spending is collected regularly.</a:t>
            </a:r>
          </a:p>
          <a:p>
            <a:pPr>
              <a:lnSpc>
                <a:spcPts val="1800"/>
              </a:lnSpc>
            </a:pPr>
            <a:r>
              <a:rPr lang="en-US" sz="1400" dirty="0"/>
              <a:t>Compare potential cost savings by purchasing products or switching vendors for security tools.</a:t>
            </a:r>
          </a:p>
          <a:p>
            <a:pPr>
              <a:lnSpc>
                <a:spcPts val="1800"/>
              </a:lnSpc>
            </a:pPr>
            <a:r>
              <a:rPr lang="en-US" sz="1400" dirty="0"/>
              <a:t>Security cost-comparison exercises are conducted at least annually.</a:t>
            </a:r>
          </a:p>
          <a:p>
            <a:pPr marL="0" indent="0">
              <a:lnSpc>
                <a:spcPts val="1800"/>
              </a:lnSpc>
              <a:buNone/>
            </a:pPr>
            <a:r>
              <a:rPr lang="en-US" sz="1400" b="1" dirty="0"/>
              <a:t>Possible Answers:</a:t>
            </a:r>
          </a:p>
          <a:p>
            <a:pPr>
              <a:lnSpc>
                <a:spcPts val="1800"/>
              </a:lnSpc>
            </a:pPr>
            <a:r>
              <a:rPr lang="en-US" sz="1400" dirty="0"/>
              <a:t>No</a:t>
            </a:r>
          </a:p>
          <a:p>
            <a:pPr>
              <a:lnSpc>
                <a:spcPts val="1800"/>
              </a:lnSpc>
            </a:pPr>
            <a:r>
              <a:rPr lang="en-US" sz="1400" dirty="0"/>
              <a:t>Yes, we did it once.</a:t>
            </a:r>
          </a:p>
          <a:p>
            <a:pPr>
              <a:lnSpc>
                <a:spcPts val="1800"/>
              </a:lnSpc>
            </a:pPr>
            <a:r>
              <a:rPr lang="en-US" sz="1400" dirty="0"/>
              <a:t>Yes, we do it every few years.</a:t>
            </a:r>
          </a:p>
          <a:p>
            <a:pPr>
              <a:lnSpc>
                <a:spcPts val="1800"/>
              </a:lnSpc>
            </a:pPr>
            <a:r>
              <a:rPr lang="en-US" sz="1400" dirty="0"/>
              <a:t>Yes, we do it at least annually.</a:t>
            </a:r>
          </a:p>
        </p:txBody>
      </p:sp>
    </p:spTree>
    <p:extLst>
      <p:ext uri="{BB962C8B-B14F-4D97-AF65-F5344CB8AC3E}">
        <p14:creationId xmlns:p14="http://schemas.microsoft.com/office/powerpoint/2010/main" val="25271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Policy &amp; Compliance:  PC1 - Understand relevant governance and compliance drivers to the organization.</a:t>
            </a: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Identify and monitor external compliance drivers</a:t>
            </a:r>
          </a:p>
          <a:p>
            <a:pPr marL="457200" indent="-457200">
              <a:lnSpc>
                <a:spcPts val="1800"/>
              </a:lnSpc>
              <a:buFont typeface="+mj-lt"/>
              <a:buAutoNum type="alphaUcPeriod"/>
            </a:pPr>
            <a:r>
              <a:rPr lang="en-US" sz="2000" dirty="0"/>
              <a:t>Build and maintain compliance guidelines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Increased assurance for handling third party audit with positive outcome</a:t>
            </a:r>
          </a:p>
          <a:p>
            <a:pPr marL="457200" indent="-457200">
              <a:lnSpc>
                <a:spcPts val="1800"/>
              </a:lnSpc>
              <a:buFont typeface="+mj-lt"/>
              <a:buAutoNum type="arabicPeriod"/>
            </a:pPr>
            <a:r>
              <a:rPr lang="en-US" sz="2000" dirty="0"/>
              <a:t>Alignment of internal resources based on priority of compliance requirements</a:t>
            </a:r>
          </a:p>
          <a:p>
            <a:pPr marL="457200" indent="-457200">
              <a:lnSpc>
                <a:spcPts val="1800"/>
              </a:lnSpc>
              <a:buFont typeface="+mj-lt"/>
              <a:buAutoNum type="arabicPeriod"/>
            </a:pPr>
            <a:r>
              <a:rPr lang="en-US" sz="2000" dirty="0"/>
              <a:t>Timely discovery of evolving regulatory requirements that affect your organization</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42469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PC1-A: Policy &amp; Compliance</a:t>
            </a:r>
          </a:p>
        </p:txBody>
      </p:sp>
      <p:sp>
        <p:nvSpPr>
          <p:cNvPr id="3" name="Text Placeholder 2"/>
          <p:cNvSpPr>
            <a:spLocks noGrp="1"/>
          </p:cNvSpPr>
          <p:nvPr>
            <p:ph type="body" sz="quarter" idx="4294967295"/>
          </p:nvPr>
        </p:nvSpPr>
        <p:spPr>
          <a:xfrm>
            <a:off x="572245" y="1613647"/>
            <a:ext cx="7999509" cy="3630706"/>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b="1" dirty="0"/>
              <a:t>Question 9:</a:t>
            </a:r>
            <a:r>
              <a:rPr lang="en-US" dirty="0"/>
              <a:t>  Do project stakeholders know their project’s compliance status?</a:t>
            </a:r>
          </a:p>
          <a:p>
            <a:pPr marL="0" indent="0">
              <a:lnSpc>
                <a:spcPts val="1800"/>
              </a:lnSpc>
              <a:buNone/>
            </a:pPr>
            <a:r>
              <a:rPr lang="en-US" b="1" dirty="0"/>
              <a:t>Guidance:</a:t>
            </a:r>
          </a:p>
          <a:p>
            <a:pPr>
              <a:lnSpc>
                <a:spcPts val="1800"/>
              </a:lnSpc>
            </a:pPr>
            <a:r>
              <a:rPr lang="en-US" dirty="0"/>
              <a:t>Project stakeholders review project's compliance status biannually.</a:t>
            </a:r>
          </a:p>
          <a:p>
            <a:pPr marL="0" indent="0">
              <a:lnSpc>
                <a:spcPts val="1800"/>
              </a:lnSpc>
              <a:buNone/>
            </a:pPr>
            <a:r>
              <a:rPr lang="en-US" b="1" dirty="0"/>
              <a:t>Possible Answers:</a:t>
            </a:r>
          </a:p>
          <a:p>
            <a:pPr>
              <a:lnSpc>
                <a:spcPts val="1800"/>
              </a:lnSpc>
            </a:pPr>
            <a:r>
              <a:rPr lang="en-US" dirty="0"/>
              <a:t>No</a:t>
            </a:r>
          </a:p>
          <a:p>
            <a:pPr>
              <a:lnSpc>
                <a:spcPts val="1800"/>
              </a:lnSpc>
            </a:pPr>
            <a:r>
              <a:rPr lang="en-US" dirty="0"/>
              <a:t>Yes, a small percentage do.</a:t>
            </a:r>
          </a:p>
          <a:p>
            <a:pPr>
              <a:lnSpc>
                <a:spcPts val="1800"/>
              </a:lnSpc>
            </a:pPr>
            <a:r>
              <a:rPr lang="en-US" dirty="0"/>
              <a:t>Yes, at least half of them do.</a:t>
            </a:r>
          </a:p>
          <a:p>
            <a:pPr>
              <a:lnSpc>
                <a:spcPts val="1800"/>
              </a:lnSpc>
            </a:pPr>
            <a:r>
              <a:rPr lang="en-US" dirty="0"/>
              <a:t>Yes, the majority of them do.</a:t>
            </a:r>
          </a:p>
        </p:txBody>
      </p:sp>
    </p:spTree>
    <p:extLst>
      <p:ext uri="{BB962C8B-B14F-4D97-AF65-F5344CB8AC3E}">
        <p14:creationId xmlns:p14="http://schemas.microsoft.com/office/powerpoint/2010/main" val="342650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PC1-B: Policy &amp; Compliance</a:t>
            </a:r>
          </a:p>
        </p:txBody>
      </p:sp>
      <p:sp>
        <p:nvSpPr>
          <p:cNvPr id="3" name="Text Placeholder 2"/>
          <p:cNvSpPr>
            <a:spLocks noGrp="1"/>
          </p:cNvSpPr>
          <p:nvPr>
            <p:ph type="body" sz="quarter" idx="4294967295"/>
          </p:nvPr>
        </p:nvSpPr>
        <p:spPr>
          <a:xfrm>
            <a:off x="572245" y="927847"/>
            <a:ext cx="7999509" cy="5257800"/>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200" b="1" dirty="0"/>
              <a:t>Question 10:</a:t>
            </a:r>
            <a:r>
              <a:rPr lang="en-US" sz="1200" dirty="0"/>
              <a:t>  Are compliance requirements specifically considered by project teams?</a:t>
            </a:r>
          </a:p>
          <a:p>
            <a:pPr marL="0" indent="0">
              <a:lnSpc>
                <a:spcPts val="1800"/>
              </a:lnSpc>
              <a:buNone/>
            </a:pPr>
            <a:r>
              <a:rPr lang="en-US" sz="1200" b="1" dirty="0"/>
              <a:t>Guidance:</a:t>
            </a:r>
          </a:p>
          <a:p>
            <a:pPr>
              <a:lnSpc>
                <a:spcPts val="1800"/>
              </a:lnSpc>
            </a:pPr>
            <a:r>
              <a:rPr lang="en-US" sz="1200" dirty="0"/>
              <a:t>External, third-party regulatory or compliance requirements have been identified.</a:t>
            </a:r>
          </a:p>
          <a:p>
            <a:pPr>
              <a:lnSpc>
                <a:spcPts val="1800"/>
              </a:lnSpc>
            </a:pPr>
            <a:r>
              <a:rPr lang="en-US" sz="1200" dirty="0"/>
              <a:t>A consolidated list of regulatory and compliance requirements has been mapped to security requirements.</a:t>
            </a:r>
          </a:p>
          <a:p>
            <a:pPr>
              <a:lnSpc>
                <a:spcPts val="1800"/>
              </a:lnSpc>
            </a:pPr>
            <a:r>
              <a:rPr lang="en-US" sz="1200" dirty="0"/>
              <a:t>Control statements or responses have been created for each security requirement indicating how the organization will meet the requirement.</a:t>
            </a:r>
          </a:p>
          <a:p>
            <a:pPr>
              <a:lnSpc>
                <a:spcPts val="1800"/>
              </a:lnSpc>
            </a:pPr>
            <a:r>
              <a:rPr lang="en-US" sz="1200" dirty="0"/>
              <a:t>Security requirements are added to each project based on applicable regulatory and compliance standards.</a:t>
            </a:r>
          </a:p>
          <a:p>
            <a:pPr>
              <a:lnSpc>
                <a:spcPts val="1800"/>
              </a:lnSpc>
            </a:pPr>
            <a:r>
              <a:rPr lang="en-US" sz="1200" dirty="0"/>
              <a:t>The organization researches and updates regulatory or compliance requirements biannually.</a:t>
            </a:r>
          </a:p>
          <a:p>
            <a:pPr marL="0" indent="0">
              <a:lnSpc>
                <a:spcPts val="1800"/>
              </a:lnSpc>
              <a:buNone/>
            </a:pPr>
            <a:r>
              <a:rPr lang="en-US" sz="1200" b="1" dirty="0"/>
              <a:t>Possible Answers:</a:t>
            </a:r>
          </a:p>
          <a:p>
            <a:pPr>
              <a:lnSpc>
                <a:spcPts val="1800"/>
              </a:lnSpc>
            </a:pPr>
            <a:r>
              <a:rPr lang="en-US" sz="1200" dirty="0"/>
              <a:t>No</a:t>
            </a:r>
          </a:p>
          <a:p>
            <a:pPr>
              <a:lnSpc>
                <a:spcPts val="1800"/>
              </a:lnSpc>
            </a:pPr>
            <a:r>
              <a:rPr lang="en-US" sz="1200" dirty="0"/>
              <a:t>No, it is not applicable.</a:t>
            </a:r>
          </a:p>
          <a:p>
            <a:pPr>
              <a:lnSpc>
                <a:spcPts val="1800"/>
              </a:lnSpc>
            </a:pPr>
            <a:r>
              <a:rPr lang="en-US" sz="1200" dirty="0"/>
              <a:t>Yes, but on an ad-hoc basis.</a:t>
            </a:r>
          </a:p>
          <a:p>
            <a:pPr>
              <a:lnSpc>
                <a:spcPts val="1800"/>
              </a:lnSpc>
            </a:pPr>
            <a:r>
              <a:rPr lang="en-US" sz="1200" dirty="0"/>
              <a:t>Yes </a:t>
            </a:r>
          </a:p>
        </p:txBody>
      </p:sp>
    </p:spTree>
    <p:extLst>
      <p:ext uri="{BB962C8B-B14F-4D97-AF65-F5344CB8AC3E}">
        <p14:creationId xmlns:p14="http://schemas.microsoft.com/office/powerpoint/2010/main" val="154147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Policy &amp; Compliance:  PC2 - Establish security and compliance baseline and understand per-project risks</a:t>
            </a:r>
            <a:br>
              <a:rPr lang="en-US" sz="20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Build policies and standards for security and compliance</a:t>
            </a:r>
          </a:p>
          <a:p>
            <a:pPr marL="457200" indent="-457200">
              <a:lnSpc>
                <a:spcPts val="1800"/>
              </a:lnSpc>
              <a:buFont typeface="+mj-lt"/>
              <a:buAutoNum type="alphaUcPeriod"/>
            </a:pPr>
            <a:r>
              <a:rPr lang="en-US" sz="2000" dirty="0"/>
              <a:t>Establish project audit practice</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Awareness for project teams regarding expectations for both security and compliance</a:t>
            </a:r>
          </a:p>
          <a:p>
            <a:pPr marL="457200" indent="-457200">
              <a:lnSpc>
                <a:spcPts val="1800"/>
              </a:lnSpc>
              <a:buFont typeface="+mj-lt"/>
              <a:buAutoNum type="arabicPeriod"/>
            </a:pPr>
            <a:r>
              <a:rPr lang="en-US" sz="2000" dirty="0"/>
              <a:t>Business owners that better understand specific compliance risks in their product lines</a:t>
            </a:r>
          </a:p>
          <a:p>
            <a:pPr marL="457200" indent="-457200">
              <a:lnSpc>
                <a:spcPts val="1800"/>
              </a:lnSpc>
              <a:buFont typeface="+mj-lt"/>
              <a:buAutoNum type="arabicPeriod"/>
            </a:pPr>
            <a:r>
              <a:rPr lang="en-US" sz="2000" dirty="0"/>
              <a:t>Optimized approach for efficiently meeting compliance with opportunistic security improvement</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1746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PC2-A: Policy &amp; Compliance</a:t>
            </a:r>
          </a:p>
        </p:txBody>
      </p:sp>
      <p:sp>
        <p:nvSpPr>
          <p:cNvPr id="3" name="Text Placeholder 2"/>
          <p:cNvSpPr>
            <a:spLocks noGrp="1"/>
          </p:cNvSpPr>
          <p:nvPr>
            <p:ph type="body" sz="quarter" idx="4294967295"/>
          </p:nvPr>
        </p:nvSpPr>
        <p:spPr>
          <a:xfrm>
            <a:off x="572245" y="927846"/>
            <a:ext cx="7999509" cy="5782235"/>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050" b="1" dirty="0"/>
              <a:t>Question 11:</a:t>
            </a:r>
            <a:r>
              <a:rPr lang="en-US" sz="1050" dirty="0"/>
              <a:t>  Does the organization utilize a set of policies and standards to control software development?</a:t>
            </a:r>
          </a:p>
          <a:p>
            <a:pPr marL="0" indent="0">
              <a:lnSpc>
                <a:spcPts val="1800"/>
              </a:lnSpc>
              <a:buNone/>
            </a:pPr>
            <a:r>
              <a:rPr lang="en-US" sz="1050" b="1" dirty="0"/>
              <a:t>Guidance:</a:t>
            </a:r>
          </a:p>
          <a:p>
            <a:pPr>
              <a:lnSpc>
                <a:spcPts val="1800"/>
              </a:lnSpc>
            </a:pPr>
            <a:r>
              <a:rPr lang="en-US" sz="1050" dirty="0"/>
              <a:t>A set of security policies has been created based on compliance drivers.</a:t>
            </a:r>
          </a:p>
          <a:p>
            <a:pPr>
              <a:lnSpc>
                <a:spcPts val="1800"/>
              </a:lnSpc>
            </a:pPr>
            <a:r>
              <a:rPr lang="en-US" sz="1050" dirty="0"/>
              <a:t>Optional or recommended compliance items have been added to security policies.</a:t>
            </a:r>
          </a:p>
          <a:p>
            <a:pPr>
              <a:lnSpc>
                <a:spcPts val="1800"/>
              </a:lnSpc>
            </a:pPr>
            <a:r>
              <a:rPr lang="en-US" sz="1050" dirty="0"/>
              <a:t>Requirements based on known business drivers for security have been added to security policies.</a:t>
            </a:r>
          </a:p>
          <a:p>
            <a:pPr>
              <a:lnSpc>
                <a:spcPts val="1800"/>
              </a:lnSpc>
            </a:pPr>
            <a:r>
              <a:rPr lang="en-US" sz="1050" dirty="0"/>
              <a:t>Common or similar policies have been grouped, generalized, and rewritten to satisfy compliance and security requirements.</a:t>
            </a:r>
          </a:p>
          <a:p>
            <a:pPr>
              <a:lnSpc>
                <a:spcPts val="1800"/>
              </a:lnSpc>
            </a:pPr>
            <a:r>
              <a:rPr lang="en-US" sz="1050" dirty="0"/>
              <a:t>Security policies do not include requirements that are too costly or difficult for project teams to comply.</a:t>
            </a:r>
          </a:p>
          <a:p>
            <a:pPr>
              <a:lnSpc>
                <a:spcPts val="1800"/>
              </a:lnSpc>
            </a:pPr>
            <a:r>
              <a:rPr lang="en-US" sz="1050" dirty="0"/>
              <a:t>Awareness programs have been created to advertise and spread awareness of security policies.</a:t>
            </a:r>
          </a:p>
          <a:p>
            <a:pPr marL="0" indent="0">
              <a:lnSpc>
                <a:spcPts val="1800"/>
              </a:lnSpc>
              <a:buNone/>
            </a:pPr>
            <a:r>
              <a:rPr lang="en-US" sz="1050" b="1" dirty="0"/>
              <a:t>Possible Answers:</a:t>
            </a:r>
          </a:p>
          <a:p>
            <a:pPr>
              <a:lnSpc>
                <a:spcPts val="1800"/>
              </a:lnSpc>
            </a:pPr>
            <a:r>
              <a:rPr lang="en-US" sz="1050" dirty="0"/>
              <a:t>No</a:t>
            </a:r>
          </a:p>
          <a:p>
            <a:pPr>
              <a:lnSpc>
                <a:spcPts val="1800"/>
              </a:lnSpc>
            </a:pPr>
            <a:r>
              <a:rPr lang="en-US" sz="1050" dirty="0"/>
              <a:t>Yes, teams write/run their own</a:t>
            </a:r>
          </a:p>
          <a:p>
            <a:pPr>
              <a:lnSpc>
                <a:spcPts val="1800"/>
              </a:lnSpc>
            </a:pPr>
            <a:r>
              <a:rPr lang="en-US" sz="1050" dirty="0"/>
              <a:t>Yes, there is a standard set.</a:t>
            </a:r>
          </a:p>
          <a:p>
            <a:pPr>
              <a:lnSpc>
                <a:spcPts val="1800"/>
              </a:lnSpc>
            </a:pPr>
            <a:r>
              <a:rPr lang="en-US" sz="1050" dirty="0"/>
              <a:t>Yes, the standard set and it is integrated.</a:t>
            </a:r>
          </a:p>
        </p:txBody>
      </p:sp>
    </p:spTree>
    <p:extLst>
      <p:ext uri="{BB962C8B-B14F-4D97-AF65-F5344CB8AC3E}">
        <p14:creationId xmlns:p14="http://schemas.microsoft.com/office/powerpoint/2010/main" val="5341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normAutofit fontScale="90000"/>
          </a:bodyPr>
          <a:lstStyle/>
          <a:p>
            <a:r>
              <a:rPr lang="en-US" dirty="0">
                <a:solidFill>
                  <a:srgbClr val="00B050"/>
                </a:solidFill>
              </a:rPr>
              <a:t>Application Security Architecture</a:t>
            </a:r>
          </a:p>
        </p:txBody>
      </p:sp>
    </p:spTree>
    <p:extLst>
      <p:ext uri="{BB962C8B-B14F-4D97-AF65-F5344CB8AC3E}">
        <p14:creationId xmlns:p14="http://schemas.microsoft.com/office/powerpoint/2010/main" val="3185639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PC2-B: Policy &amp; Compliance</a:t>
            </a:r>
          </a:p>
        </p:txBody>
      </p:sp>
      <p:sp>
        <p:nvSpPr>
          <p:cNvPr id="3" name="Text Placeholder 2"/>
          <p:cNvSpPr>
            <a:spLocks noGrp="1"/>
          </p:cNvSpPr>
          <p:nvPr>
            <p:ph type="body" sz="quarter" idx="4294967295"/>
          </p:nvPr>
        </p:nvSpPr>
        <p:spPr>
          <a:xfrm>
            <a:off x="572245" y="927846"/>
            <a:ext cx="7999509" cy="5782235"/>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050" b="1" dirty="0"/>
              <a:t>Question 12:</a:t>
            </a:r>
            <a:r>
              <a:rPr lang="en-US" sz="1050" dirty="0"/>
              <a:t> Are project teams able to request an audit for compliance with policies and standards?</a:t>
            </a:r>
          </a:p>
          <a:p>
            <a:pPr marL="0" indent="0">
              <a:lnSpc>
                <a:spcPts val="1800"/>
              </a:lnSpc>
              <a:buNone/>
            </a:pPr>
            <a:r>
              <a:rPr lang="en-US" sz="1050" b="1" dirty="0"/>
              <a:t>Guidance:</a:t>
            </a:r>
          </a:p>
          <a:p>
            <a:pPr>
              <a:lnSpc>
                <a:spcPts val="1800"/>
              </a:lnSpc>
            </a:pPr>
            <a:r>
              <a:rPr lang="en-US" sz="1050" dirty="0"/>
              <a:t>A process has been created for project teams to request an audit against security policies and compliance requirements.</a:t>
            </a:r>
          </a:p>
          <a:p>
            <a:pPr>
              <a:lnSpc>
                <a:spcPts val="1800"/>
              </a:lnSpc>
            </a:pPr>
            <a:r>
              <a:rPr lang="en-US" sz="1050" dirty="0"/>
              <a:t>Internal audits are prioritized based on business risk indicators.</a:t>
            </a:r>
          </a:p>
          <a:p>
            <a:pPr>
              <a:lnSpc>
                <a:spcPts val="1800"/>
              </a:lnSpc>
            </a:pPr>
            <a:r>
              <a:rPr lang="en-US" sz="1050" dirty="0"/>
              <a:t>Each project undergoes an audit at least biannually.</a:t>
            </a:r>
          </a:p>
          <a:p>
            <a:pPr>
              <a:lnSpc>
                <a:spcPts val="1800"/>
              </a:lnSpc>
            </a:pPr>
            <a:r>
              <a:rPr lang="en-US" sz="1050" dirty="0"/>
              <a:t>Awareness programs have been created to advertise and spread awareness of the organization's audit process.</a:t>
            </a:r>
          </a:p>
          <a:p>
            <a:pPr>
              <a:lnSpc>
                <a:spcPts val="1800"/>
              </a:lnSpc>
            </a:pPr>
            <a:r>
              <a:rPr lang="en-US" sz="1050" dirty="0"/>
              <a:t>Audit results are reviewed by project stakeholders including per requirement pass/fail status, impact, and remediation.</a:t>
            </a:r>
          </a:p>
          <a:p>
            <a:pPr marL="0" indent="0">
              <a:lnSpc>
                <a:spcPts val="1800"/>
              </a:lnSpc>
              <a:buNone/>
            </a:pPr>
            <a:r>
              <a:rPr lang="en-US" sz="1050" b="1" dirty="0"/>
              <a:t>Possible Answers:</a:t>
            </a:r>
          </a:p>
          <a:p>
            <a:pPr>
              <a:lnSpc>
                <a:spcPts val="1800"/>
              </a:lnSpc>
            </a:pPr>
            <a:r>
              <a:rPr lang="en-US" sz="1050" dirty="0"/>
              <a:t>No</a:t>
            </a:r>
          </a:p>
          <a:p>
            <a:pPr>
              <a:lnSpc>
                <a:spcPts val="1800"/>
              </a:lnSpc>
            </a:pPr>
            <a:r>
              <a:rPr lang="en-US" sz="1050" dirty="0"/>
              <a:t>Yes, a small percentage are/do.</a:t>
            </a:r>
          </a:p>
          <a:p>
            <a:pPr>
              <a:lnSpc>
                <a:spcPts val="1800"/>
              </a:lnSpc>
            </a:pPr>
            <a:r>
              <a:rPr lang="en-US" sz="1050" dirty="0"/>
              <a:t>Yes, at least half of them are/do.</a:t>
            </a:r>
          </a:p>
          <a:p>
            <a:pPr>
              <a:lnSpc>
                <a:spcPts val="1800"/>
              </a:lnSpc>
            </a:pPr>
            <a:r>
              <a:rPr lang="en-US" sz="1050" dirty="0"/>
              <a:t>Yes, the majority of them are/do.</a:t>
            </a:r>
          </a:p>
        </p:txBody>
      </p:sp>
    </p:spTree>
    <p:extLst>
      <p:ext uri="{BB962C8B-B14F-4D97-AF65-F5344CB8AC3E}">
        <p14:creationId xmlns:p14="http://schemas.microsoft.com/office/powerpoint/2010/main" val="168028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Policy &amp; Compliance:  PC3 - Require compliance and measure projects against organization-wide policies and standards</a:t>
            </a:r>
            <a:br>
              <a:rPr lang="en-US" sz="2000" b="1" dirty="0">
                <a:solidFill>
                  <a:srgbClr val="00B0F0"/>
                </a:solidFill>
                <a:latin typeface="Arial" charset="0"/>
                <a:ea typeface="Arial" charset="0"/>
                <a:cs typeface="Arial" charset="0"/>
              </a:rPr>
            </a:br>
            <a:br>
              <a:rPr lang="en-US" sz="20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Create compliance gates for projects</a:t>
            </a:r>
          </a:p>
          <a:p>
            <a:pPr marL="457200" indent="-457200">
              <a:lnSpc>
                <a:spcPts val="1800"/>
              </a:lnSpc>
              <a:buFont typeface="+mj-lt"/>
              <a:buAutoNum type="alphaUcPeriod"/>
            </a:pPr>
            <a:r>
              <a:rPr lang="en-US" sz="2000" dirty="0"/>
              <a:t>Adopt solution for audit data collection</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Organization-level visibility of accepted risks due to non-compliance</a:t>
            </a:r>
          </a:p>
          <a:p>
            <a:pPr marL="457200" indent="-457200">
              <a:lnSpc>
                <a:spcPts val="1800"/>
              </a:lnSpc>
              <a:buFont typeface="+mj-lt"/>
              <a:buAutoNum type="arabicPeriod"/>
            </a:pPr>
            <a:r>
              <a:rPr lang="en-US" sz="2000" dirty="0"/>
              <a:t>Concrete assurance for compliance at the project level</a:t>
            </a:r>
          </a:p>
          <a:p>
            <a:pPr marL="457200" indent="-457200">
              <a:lnSpc>
                <a:spcPts val="1800"/>
              </a:lnSpc>
              <a:buFont typeface="+mj-lt"/>
              <a:buAutoNum type="arabicPeriod"/>
            </a:pPr>
            <a:r>
              <a:rPr lang="en-US" sz="2000" dirty="0"/>
              <a:t>Accurate tracking of past project compliance history</a:t>
            </a:r>
          </a:p>
          <a:p>
            <a:pPr marL="457200" indent="-457200">
              <a:lnSpc>
                <a:spcPts val="1800"/>
              </a:lnSpc>
              <a:buFont typeface="+mj-lt"/>
              <a:buAutoNum type="arabicPeriod"/>
            </a:pPr>
            <a:r>
              <a:rPr lang="en-US" dirty="0"/>
              <a:t>Efficient audit process leveraging tools to cut manual effort</a:t>
            </a:r>
          </a:p>
          <a:p>
            <a:pPr marL="457200" indent="-457200">
              <a:lnSpc>
                <a:spcPts val="1800"/>
              </a:lnSpc>
              <a:buFont typeface="+mj-lt"/>
              <a:buAutoNum type="arabicPeriod"/>
            </a:pPr>
            <a:endParaRPr lang="en-US" sz="2000" dirty="0"/>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309641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PC3-A: Policy &amp; Compliance</a:t>
            </a:r>
          </a:p>
        </p:txBody>
      </p:sp>
      <p:sp>
        <p:nvSpPr>
          <p:cNvPr id="3" name="Text Placeholder 2"/>
          <p:cNvSpPr>
            <a:spLocks noGrp="1"/>
          </p:cNvSpPr>
          <p:nvPr>
            <p:ph type="body" sz="quarter" idx="4294967295"/>
          </p:nvPr>
        </p:nvSpPr>
        <p:spPr>
          <a:xfrm>
            <a:off x="572245" y="927847"/>
            <a:ext cx="7999509" cy="5338482"/>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b="1" dirty="0"/>
              <a:t>Question 13:</a:t>
            </a:r>
            <a:r>
              <a:rPr lang="en-US" dirty="0"/>
              <a:t> Are projects periodically audited to ensure a baseline of compliance with policies and standards? </a:t>
            </a:r>
          </a:p>
          <a:p>
            <a:pPr marL="0" indent="0">
              <a:lnSpc>
                <a:spcPts val="1800"/>
              </a:lnSpc>
              <a:buNone/>
            </a:pPr>
            <a:r>
              <a:rPr lang="en-US" b="1" dirty="0"/>
              <a:t>Guidance:</a:t>
            </a:r>
          </a:p>
          <a:p>
            <a:pPr>
              <a:lnSpc>
                <a:spcPts val="1800"/>
              </a:lnSpc>
            </a:pPr>
            <a:r>
              <a:rPr lang="en-US" dirty="0"/>
              <a:t>Compliance and security gates are established throughout the development process.</a:t>
            </a:r>
          </a:p>
          <a:p>
            <a:pPr>
              <a:lnSpc>
                <a:spcPts val="1800"/>
              </a:lnSpc>
            </a:pPr>
            <a:r>
              <a:rPr lang="en-US" dirty="0"/>
              <a:t>An exception approval process has been created for legacy or other specialized projects.</a:t>
            </a:r>
          </a:p>
          <a:p>
            <a:pPr>
              <a:lnSpc>
                <a:spcPts val="1800"/>
              </a:lnSpc>
            </a:pPr>
            <a:r>
              <a:rPr lang="en-US" dirty="0"/>
              <a:t>Automated tools (code review, penetration testing, </a:t>
            </a:r>
            <a:r>
              <a:rPr lang="en-US" dirty="0" err="1"/>
              <a:t>etc</a:t>
            </a:r>
            <a:r>
              <a:rPr lang="en-US" dirty="0"/>
              <a:t>) are used to assist in identifying non-compliance prior to the audit process.</a:t>
            </a:r>
          </a:p>
          <a:p>
            <a:pPr marL="0" indent="0">
              <a:lnSpc>
                <a:spcPts val="1800"/>
              </a:lnSpc>
              <a:buNone/>
            </a:pPr>
            <a:r>
              <a:rPr lang="en-US" b="1" dirty="0"/>
              <a:t>Possible Answers:</a:t>
            </a:r>
          </a:p>
          <a:p>
            <a:pPr>
              <a:lnSpc>
                <a:spcPts val="1800"/>
              </a:lnSpc>
            </a:pPr>
            <a:r>
              <a:rPr lang="en-US" dirty="0"/>
              <a:t>No</a:t>
            </a:r>
          </a:p>
          <a:p>
            <a:pPr>
              <a:lnSpc>
                <a:spcPts val="1800"/>
              </a:lnSpc>
            </a:pPr>
            <a:r>
              <a:rPr lang="en-US" dirty="0"/>
              <a:t>Yes, a small percentage are.</a:t>
            </a:r>
          </a:p>
          <a:p>
            <a:pPr>
              <a:lnSpc>
                <a:spcPts val="1800"/>
              </a:lnSpc>
            </a:pPr>
            <a:r>
              <a:rPr lang="en-US" dirty="0"/>
              <a:t>Yes, at least half of them are.</a:t>
            </a:r>
          </a:p>
          <a:p>
            <a:pPr>
              <a:lnSpc>
                <a:spcPts val="1800"/>
              </a:lnSpc>
            </a:pPr>
            <a:r>
              <a:rPr lang="en-US" dirty="0"/>
              <a:t>Yes, the majority of them are.</a:t>
            </a:r>
          </a:p>
        </p:txBody>
      </p:sp>
    </p:spTree>
    <p:extLst>
      <p:ext uri="{BB962C8B-B14F-4D97-AF65-F5344CB8AC3E}">
        <p14:creationId xmlns:p14="http://schemas.microsoft.com/office/powerpoint/2010/main" val="1265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PC3-B: Policy &amp; Compliance</a:t>
            </a:r>
          </a:p>
        </p:txBody>
      </p:sp>
      <p:sp>
        <p:nvSpPr>
          <p:cNvPr id="3" name="Text Placeholder 2"/>
          <p:cNvSpPr>
            <a:spLocks noGrp="1"/>
          </p:cNvSpPr>
          <p:nvPr>
            <p:ph type="body" sz="quarter" idx="4294967295"/>
          </p:nvPr>
        </p:nvSpPr>
        <p:spPr>
          <a:xfrm>
            <a:off x="572245" y="927847"/>
            <a:ext cx="7999509" cy="5338482"/>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b="1" dirty="0"/>
              <a:t>Question 14:</a:t>
            </a:r>
            <a:r>
              <a:rPr lang="en-US" dirty="0"/>
              <a:t> Does the organization systematically use audits to collect and control compliance evidence?</a:t>
            </a:r>
          </a:p>
          <a:p>
            <a:pPr marL="0" indent="0">
              <a:lnSpc>
                <a:spcPts val="1800"/>
              </a:lnSpc>
              <a:buNone/>
            </a:pPr>
            <a:r>
              <a:rPr lang="en-US" b="1" dirty="0"/>
              <a:t>Guidance:</a:t>
            </a:r>
          </a:p>
          <a:p>
            <a:pPr>
              <a:lnSpc>
                <a:spcPts val="1800"/>
              </a:lnSpc>
            </a:pPr>
            <a:r>
              <a:rPr lang="en-US" dirty="0"/>
              <a:t>An automated system is used to capture, organize, and display audit data and documentation.</a:t>
            </a:r>
          </a:p>
          <a:p>
            <a:pPr>
              <a:lnSpc>
                <a:spcPts val="1800"/>
              </a:lnSpc>
            </a:pPr>
            <a:r>
              <a:rPr lang="en-US" dirty="0"/>
              <a:t>Access to audit data is controlled based on a need to know</a:t>
            </a:r>
          </a:p>
          <a:p>
            <a:pPr>
              <a:lnSpc>
                <a:spcPts val="1800"/>
              </a:lnSpc>
            </a:pPr>
            <a:r>
              <a:rPr lang="en-US" dirty="0"/>
              <a:t>Instructions and procedures for accessing audit data are published and advertised to project groups.</a:t>
            </a:r>
          </a:p>
          <a:p>
            <a:pPr marL="0" indent="0">
              <a:lnSpc>
                <a:spcPts val="1800"/>
              </a:lnSpc>
              <a:buNone/>
            </a:pPr>
            <a:r>
              <a:rPr lang="en-US" b="1" dirty="0"/>
              <a:t>Possible Answers:</a:t>
            </a:r>
          </a:p>
          <a:p>
            <a:pPr>
              <a:lnSpc>
                <a:spcPts val="1800"/>
              </a:lnSpc>
            </a:pPr>
            <a:r>
              <a:rPr lang="en-US" dirty="0"/>
              <a:t>No</a:t>
            </a:r>
          </a:p>
          <a:p>
            <a:pPr>
              <a:lnSpc>
                <a:spcPts val="1800"/>
              </a:lnSpc>
            </a:pPr>
            <a:r>
              <a:rPr lang="en-US" dirty="0"/>
              <a:t>Yes, localized to business areas.</a:t>
            </a:r>
          </a:p>
          <a:p>
            <a:pPr>
              <a:lnSpc>
                <a:spcPts val="1800"/>
              </a:lnSpc>
            </a:pPr>
            <a:r>
              <a:rPr lang="en-US" dirty="0"/>
              <a:t>Yes, across the organization.</a:t>
            </a:r>
          </a:p>
          <a:p>
            <a:pPr>
              <a:lnSpc>
                <a:spcPts val="1800"/>
              </a:lnSpc>
            </a:pPr>
            <a:r>
              <a:rPr lang="en-US" dirty="0"/>
              <a:t>Yes, across the organization and required.</a:t>
            </a:r>
          </a:p>
        </p:txBody>
      </p:sp>
    </p:spTree>
    <p:extLst>
      <p:ext uri="{BB962C8B-B14F-4D97-AF65-F5344CB8AC3E}">
        <p14:creationId xmlns:p14="http://schemas.microsoft.com/office/powerpoint/2010/main" val="295119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Education &amp; Guidance:  EG1 - Offer development staff</a:t>
            </a:r>
            <a:br>
              <a:rPr lang="en-US" sz="2000" b="1" dirty="0">
                <a:solidFill>
                  <a:srgbClr val="00B0F0"/>
                </a:solidFill>
                <a:latin typeface="Arial" charset="0"/>
                <a:ea typeface="Arial" charset="0"/>
                <a:cs typeface="Arial" charset="0"/>
              </a:rPr>
            </a:br>
            <a:r>
              <a:rPr lang="en-US" sz="2000" b="1" dirty="0">
                <a:solidFill>
                  <a:srgbClr val="00B0F0"/>
                </a:solidFill>
                <a:latin typeface="Arial" charset="0"/>
                <a:ea typeface="Arial" charset="0"/>
                <a:cs typeface="Arial" charset="0"/>
              </a:rPr>
              <a:t>access to resources around the topics of secure programming and deployment.</a:t>
            </a:r>
            <a:br>
              <a:rPr lang="en-US" sz="20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Conduct technical security awareness training</a:t>
            </a:r>
          </a:p>
          <a:p>
            <a:pPr marL="457200" indent="-457200">
              <a:lnSpc>
                <a:spcPts val="1800"/>
              </a:lnSpc>
              <a:buFont typeface="+mj-lt"/>
              <a:buAutoNum type="alphaUcPeriod"/>
            </a:pPr>
            <a:r>
              <a:rPr lang="en-US" sz="2000" dirty="0"/>
              <a:t>Build and maintain technical guidelines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Increased developer awareness on the most common problems at the code level</a:t>
            </a:r>
          </a:p>
          <a:p>
            <a:pPr marL="457200" indent="-457200">
              <a:lnSpc>
                <a:spcPts val="1800"/>
              </a:lnSpc>
              <a:buFont typeface="+mj-lt"/>
              <a:buAutoNum type="arabicPeriod"/>
            </a:pPr>
            <a:r>
              <a:rPr lang="en-US" sz="2000" dirty="0"/>
              <a:t>Maintain software with rudimentary security best practices in place</a:t>
            </a:r>
          </a:p>
          <a:p>
            <a:pPr marL="457200" indent="-457200">
              <a:lnSpc>
                <a:spcPts val="1800"/>
              </a:lnSpc>
              <a:buFont typeface="+mj-lt"/>
              <a:buAutoNum type="arabicPeriod"/>
            </a:pPr>
            <a:r>
              <a:rPr lang="en-US" sz="2000" dirty="0"/>
              <a:t>Set baseline for security know how among technical staff</a:t>
            </a:r>
          </a:p>
          <a:p>
            <a:pPr marL="457200" indent="-457200">
              <a:lnSpc>
                <a:spcPts val="1800"/>
              </a:lnSpc>
              <a:buFont typeface="+mj-lt"/>
              <a:buAutoNum type="arabicPeriod"/>
            </a:pPr>
            <a:r>
              <a:rPr lang="en-US" dirty="0"/>
              <a:t>Enable qualitative security checks for baseline security knowledge</a:t>
            </a:r>
            <a:endParaRPr lang="en-US" sz="2000" dirty="0"/>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17449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EG1-A: Education &amp; Guidance</a:t>
            </a:r>
          </a:p>
        </p:txBody>
      </p:sp>
      <p:sp>
        <p:nvSpPr>
          <p:cNvPr id="3" name="Text Placeholder 2"/>
          <p:cNvSpPr>
            <a:spLocks noGrp="1"/>
          </p:cNvSpPr>
          <p:nvPr>
            <p:ph type="body" sz="quarter" idx="4294967295"/>
          </p:nvPr>
        </p:nvSpPr>
        <p:spPr>
          <a:xfrm>
            <a:off x="572245" y="927847"/>
            <a:ext cx="7999509" cy="5338482"/>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b="1" dirty="0"/>
              <a:t>Question 15:</a:t>
            </a:r>
            <a:r>
              <a:rPr lang="en-US" dirty="0"/>
              <a:t> Have developers been given high-level security awareness training?</a:t>
            </a:r>
          </a:p>
          <a:p>
            <a:pPr marL="0" indent="0">
              <a:lnSpc>
                <a:spcPts val="1800"/>
              </a:lnSpc>
              <a:buNone/>
            </a:pPr>
            <a:r>
              <a:rPr lang="en-US" b="1" dirty="0"/>
              <a:t>Guidance:</a:t>
            </a:r>
          </a:p>
          <a:p>
            <a:pPr>
              <a:lnSpc>
                <a:spcPts val="1800"/>
              </a:lnSpc>
            </a:pPr>
            <a:r>
              <a:rPr lang="en-US" dirty="0"/>
              <a:t>Application security awareness training is provided to all developers.</a:t>
            </a:r>
          </a:p>
          <a:p>
            <a:pPr>
              <a:lnSpc>
                <a:spcPts val="1800"/>
              </a:lnSpc>
            </a:pPr>
            <a:r>
              <a:rPr lang="en-US" dirty="0"/>
              <a:t>Training covers topics such as common vulnerabilities and best practice recommendations for eliminating vulnerabilities.</a:t>
            </a:r>
          </a:p>
          <a:p>
            <a:pPr>
              <a:lnSpc>
                <a:spcPts val="1800"/>
              </a:lnSpc>
            </a:pPr>
            <a:r>
              <a:rPr lang="en-US" dirty="0"/>
              <a:t>Training is conducted at least annually as well as on demand based on need.</a:t>
            </a:r>
          </a:p>
          <a:p>
            <a:pPr marL="0" indent="0">
              <a:lnSpc>
                <a:spcPts val="1800"/>
              </a:lnSpc>
              <a:buNone/>
            </a:pPr>
            <a:r>
              <a:rPr lang="en-US" b="1" dirty="0"/>
              <a:t>Possible Answers:</a:t>
            </a:r>
          </a:p>
          <a:p>
            <a:pPr>
              <a:lnSpc>
                <a:spcPts val="1800"/>
              </a:lnSpc>
            </a:pPr>
            <a:r>
              <a:rPr lang="en-US" dirty="0"/>
              <a:t>No</a:t>
            </a:r>
          </a:p>
          <a:p>
            <a:pPr>
              <a:lnSpc>
                <a:spcPts val="1800"/>
              </a:lnSpc>
            </a:pPr>
            <a:r>
              <a:rPr lang="en-US" dirty="0"/>
              <a:t>Yes, we did it once.</a:t>
            </a:r>
          </a:p>
          <a:p>
            <a:pPr>
              <a:lnSpc>
                <a:spcPts val="1800"/>
              </a:lnSpc>
            </a:pPr>
            <a:r>
              <a:rPr lang="en-US" dirty="0"/>
              <a:t>Yes, we do it every few years.</a:t>
            </a:r>
          </a:p>
          <a:p>
            <a:pPr>
              <a:lnSpc>
                <a:spcPts val="1800"/>
              </a:lnSpc>
            </a:pPr>
            <a:r>
              <a:rPr lang="en-US" dirty="0"/>
              <a:t>Yes, we do it annually.</a:t>
            </a:r>
          </a:p>
        </p:txBody>
      </p:sp>
    </p:spTree>
    <p:extLst>
      <p:ext uri="{BB962C8B-B14F-4D97-AF65-F5344CB8AC3E}">
        <p14:creationId xmlns:p14="http://schemas.microsoft.com/office/powerpoint/2010/main" val="418379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EG1-B: Education &amp; Guidance</a:t>
            </a:r>
          </a:p>
        </p:txBody>
      </p:sp>
      <p:sp>
        <p:nvSpPr>
          <p:cNvPr id="3" name="Text Placeholder 2"/>
          <p:cNvSpPr>
            <a:spLocks noGrp="1"/>
          </p:cNvSpPr>
          <p:nvPr>
            <p:ph type="body" sz="quarter" idx="4294967295"/>
          </p:nvPr>
        </p:nvSpPr>
        <p:spPr>
          <a:xfrm>
            <a:off x="572245" y="927847"/>
            <a:ext cx="7999509" cy="5338482"/>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b="1" dirty="0"/>
              <a:t>Question 16:</a:t>
            </a:r>
            <a:r>
              <a:rPr lang="en-US" dirty="0"/>
              <a:t> Does each project team understand where to find secure development best-practices and guidance?</a:t>
            </a:r>
          </a:p>
          <a:p>
            <a:pPr marL="0" indent="0">
              <a:lnSpc>
                <a:spcPts val="1800"/>
              </a:lnSpc>
              <a:buNone/>
            </a:pPr>
            <a:r>
              <a:rPr lang="en-US" b="1" dirty="0"/>
              <a:t>Guidance:</a:t>
            </a:r>
          </a:p>
          <a:p>
            <a:pPr>
              <a:lnSpc>
                <a:spcPts val="1800"/>
              </a:lnSpc>
            </a:pPr>
            <a:r>
              <a:rPr lang="en-US" dirty="0"/>
              <a:t>Resources regarding secure development practices have been assembled and made available to developers.</a:t>
            </a:r>
          </a:p>
          <a:p>
            <a:pPr>
              <a:lnSpc>
                <a:spcPts val="1800"/>
              </a:lnSpc>
            </a:pPr>
            <a:r>
              <a:rPr lang="en-US" dirty="0"/>
              <a:t>Management informs development groups that they are expected to utilize secure development resources.</a:t>
            </a:r>
          </a:p>
          <a:p>
            <a:pPr>
              <a:lnSpc>
                <a:spcPts val="1800"/>
              </a:lnSpc>
            </a:pPr>
            <a:r>
              <a:rPr lang="en-US" dirty="0"/>
              <a:t>A checklist based on the secure development resources has been created to ensure guidelines are met during development.</a:t>
            </a:r>
          </a:p>
          <a:p>
            <a:pPr marL="0" indent="0">
              <a:lnSpc>
                <a:spcPts val="1800"/>
              </a:lnSpc>
              <a:buNone/>
            </a:pPr>
            <a:r>
              <a:rPr lang="en-US" b="1" dirty="0"/>
              <a:t>Possible Answers:</a:t>
            </a:r>
          </a:p>
          <a:p>
            <a:pPr>
              <a:lnSpc>
                <a:spcPts val="1800"/>
              </a:lnSpc>
            </a:pPr>
            <a:r>
              <a:rPr lang="en-US" dirty="0"/>
              <a:t>No</a:t>
            </a:r>
          </a:p>
          <a:p>
            <a:pPr>
              <a:lnSpc>
                <a:spcPts val="1800"/>
              </a:lnSpc>
            </a:pPr>
            <a:r>
              <a:rPr lang="en-US" dirty="0"/>
              <a:t>Yes, a small percentage do.</a:t>
            </a:r>
          </a:p>
          <a:p>
            <a:pPr>
              <a:lnSpc>
                <a:spcPts val="1800"/>
              </a:lnSpc>
            </a:pPr>
            <a:r>
              <a:rPr lang="en-US" dirty="0"/>
              <a:t>Yes, at least half of them do.</a:t>
            </a:r>
          </a:p>
          <a:p>
            <a:pPr>
              <a:lnSpc>
                <a:spcPts val="1800"/>
              </a:lnSpc>
            </a:pPr>
            <a:r>
              <a:rPr lang="en-US" dirty="0"/>
              <a:t>Yes, the majority of them do.</a:t>
            </a:r>
          </a:p>
        </p:txBody>
      </p:sp>
    </p:spTree>
    <p:extLst>
      <p:ext uri="{BB962C8B-B14F-4D97-AF65-F5344CB8AC3E}">
        <p14:creationId xmlns:p14="http://schemas.microsoft.com/office/powerpoint/2010/main" val="117863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Education &amp; Guidance:  EG2 - Educate all personnel in</a:t>
            </a:r>
            <a:br>
              <a:rPr lang="en-US" sz="2000" b="1" dirty="0">
                <a:solidFill>
                  <a:srgbClr val="00B0F0"/>
                </a:solidFill>
                <a:latin typeface="Arial" charset="0"/>
                <a:ea typeface="Arial" charset="0"/>
                <a:cs typeface="Arial" charset="0"/>
              </a:rPr>
            </a:br>
            <a:r>
              <a:rPr lang="en-US" sz="2000" b="1" dirty="0">
                <a:solidFill>
                  <a:srgbClr val="00B0F0"/>
                </a:solidFill>
                <a:latin typeface="Arial" charset="0"/>
                <a:ea typeface="Arial" charset="0"/>
                <a:cs typeface="Arial" charset="0"/>
              </a:rPr>
              <a:t>the software life-cycle with role-specific guidance on secure development.</a:t>
            </a:r>
            <a:br>
              <a:rPr lang="en-US" sz="2000" b="1" dirty="0">
                <a:solidFill>
                  <a:srgbClr val="00B0F0"/>
                </a:solidFill>
                <a:latin typeface="Arial" charset="0"/>
                <a:ea typeface="Arial" charset="0"/>
                <a:cs typeface="Arial" charset="0"/>
              </a:rPr>
            </a:br>
            <a:br>
              <a:rPr lang="en-US" sz="20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fontScale="77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Conduct role-specific application security training</a:t>
            </a:r>
          </a:p>
          <a:p>
            <a:pPr marL="457200" indent="-457200">
              <a:lnSpc>
                <a:spcPts val="1800"/>
              </a:lnSpc>
              <a:buFont typeface="+mj-lt"/>
              <a:buAutoNum type="alphaUcPeriod"/>
            </a:pPr>
            <a:r>
              <a:rPr lang="en-US" sz="2000" dirty="0"/>
              <a:t>Utilize security coaches to enhance project teams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End-to-end awareness of the issues that leads to security vulnerabilities at the product, design, and code levels</a:t>
            </a:r>
          </a:p>
          <a:p>
            <a:pPr marL="457200" indent="-457200">
              <a:lnSpc>
                <a:spcPts val="1800"/>
              </a:lnSpc>
              <a:buFont typeface="+mj-lt"/>
              <a:buAutoNum type="arabicPeriod"/>
            </a:pPr>
            <a:r>
              <a:rPr lang="en-US" sz="2000" dirty="0"/>
              <a:t>Build plans to remediate vulnerabilities and design flaws in on-going projects</a:t>
            </a:r>
          </a:p>
          <a:p>
            <a:pPr marL="457200" indent="-457200">
              <a:lnSpc>
                <a:spcPts val="1800"/>
              </a:lnSpc>
              <a:buFont typeface="+mj-lt"/>
              <a:buAutoNum type="arabicPeriod"/>
            </a:pPr>
            <a:r>
              <a:rPr lang="en-US" sz="2000" dirty="0"/>
              <a:t>Enable qualitative security checkpoints at requirements, design, and development stages</a:t>
            </a:r>
          </a:p>
          <a:p>
            <a:pPr marL="457200" indent="-457200">
              <a:lnSpc>
                <a:spcPts val="1800"/>
              </a:lnSpc>
              <a:buFont typeface="+mj-lt"/>
              <a:buAutoNum type="arabicPeriod"/>
            </a:pPr>
            <a:r>
              <a:rPr lang="en-US" dirty="0"/>
              <a:t>Deeper understanding of security issues encourages more proactive security planning</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25532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EG2-A: Education &amp; Guidance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000" b="1" dirty="0"/>
              <a:t>Question 17:</a:t>
            </a:r>
            <a:r>
              <a:rPr lang="en-US" sz="1000" dirty="0"/>
              <a:t> Are those involved in the development process given role-specific security training and guidance? </a:t>
            </a:r>
          </a:p>
          <a:p>
            <a:pPr marL="0" indent="0">
              <a:lnSpc>
                <a:spcPts val="1800"/>
              </a:lnSpc>
              <a:buNone/>
            </a:pPr>
            <a:r>
              <a:rPr lang="en-US" sz="1000" b="1" dirty="0"/>
              <a:t>Guidance:</a:t>
            </a:r>
          </a:p>
          <a:p>
            <a:pPr>
              <a:lnSpc>
                <a:spcPts val="1800"/>
              </a:lnSpc>
            </a:pPr>
            <a:r>
              <a:rPr lang="en-US" sz="1000" dirty="0"/>
              <a:t>Role specific application security training is given to developers, architects, QA, etc.</a:t>
            </a:r>
          </a:p>
          <a:p>
            <a:pPr>
              <a:lnSpc>
                <a:spcPts val="1800"/>
              </a:lnSpc>
            </a:pPr>
            <a:r>
              <a:rPr lang="en-US" sz="1000" dirty="0"/>
              <a:t>Managers and requirements specifiers receive training in security requirements planning, vulnerability and incident management, threat modeling, and misuse/abuse case design.</a:t>
            </a:r>
          </a:p>
          <a:p>
            <a:pPr>
              <a:lnSpc>
                <a:spcPts val="1800"/>
              </a:lnSpc>
            </a:pPr>
            <a:r>
              <a:rPr lang="en-US" sz="1000" dirty="0"/>
              <a:t>Testers and auditors receive training in code review, architecture and design analysis, runtime analysis, and effective security test planning.</a:t>
            </a:r>
          </a:p>
          <a:p>
            <a:pPr>
              <a:lnSpc>
                <a:spcPts val="1800"/>
              </a:lnSpc>
            </a:pPr>
            <a:r>
              <a:rPr lang="en-US" sz="1000" dirty="0"/>
              <a:t>Developer training includes security design patterns, tool-specific training, threat modeling and software assessment techniques.</a:t>
            </a:r>
          </a:p>
          <a:p>
            <a:pPr>
              <a:lnSpc>
                <a:spcPts val="1800"/>
              </a:lnSpc>
            </a:pPr>
            <a:r>
              <a:rPr lang="en-US" sz="1000" dirty="0"/>
              <a:t>Role specific training is provided at least annually as well as on demand based on need.</a:t>
            </a:r>
          </a:p>
          <a:p>
            <a:pPr marL="0" indent="0">
              <a:lnSpc>
                <a:spcPts val="1800"/>
              </a:lnSpc>
              <a:buNone/>
            </a:pPr>
            <a:r>
              <a:rPr lang="en-US" sz="1000" b="1" dirty="0"/>
              <a:t>Possible Answers:</a:t>
            </a:r>
          </a:p>
          <a:p>
            <a:pPr>
              <a:lnSpc>
                <a:spcPts val="1800"/>
              </a:lnSpc>
            </a:pPr>
            <a:r>
              <a:rPr lang="en-US" sz="1000" dirty="0"/>
              <a:t>No</a:t>
            </a:r>
          </a:p>
          <a:p>
            <a:pPr>
              <a:lnSpc>
                <a:spcPts val="1800"/>
              </a:lnSpc>
            </a:pPr>
            <a:r>
              <a:rPr lang="en-US" sz="1000" dirty="0"/>
              <a:t>Yes, a small percentage are.</a:t>
            </a:r>
          </a:p>
          <a:p>
            <a:pPr>
              <a:lnSpc>
                <a:spcPts val="1800"/>
              </a:lnSpc>
            </a:pPr>
            <a:r>
              <a:rPr lang="en-US" sz="1000" dirty="0"/>
              <a:t>Yes, at least half of them are.</a:t>
            </a:r>
          </a:p>
          <a:p>
            <a:pPr>
              <a:lnSpc>
                <a:spcPts val="1800"/>
              </a:lnSpc>
            </a:pPr>
            <a:r>
              <a:rPr lang="en-US" sz="1000" dirty="0"/>
              <a:t>Yes, the majority of them are.</a:t>
            </a:r>
          </a:p>
        </p:txBody>
      </p:sp>
    </p:spTree>
    <p:extLst>
      <p:ext uri="{BB962C8B-B14F-4D97-AF65-F5344CB8AC3E}">
        <p14:creationId xmlns:p14="http://schemas.microsoft.com/office/powerpoint/2010/main" val="338686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EG2-B: Education &amp; Guidance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b="1" dirty="0"/>
              <a:t>Question 18:</a:t>
            </a:r>
            <a:r>
              <a:rPr lang="en-US" dirty="0"/>
              <a:t> Are stakeholders able to pull in security coaches for use on projects?</a:t>
            </a:r>
          </a:p>
          <a:p>
            <a:pPr marL="0" indent="0">
              <a:lnSpc>
                <a:spcPts val="1800"/>
              </a:lnSpc>
              <a:buNone/>
            </a:pPr>
            <a:r>
              <a:rPr lang="en-US" b="1" dirty="0"/>
              <a:t>Guidance:</a:t>
            </a:r>
          </a:p>
          <a:p>
            <a:pPr>
              <a:lnSpc>
                <a:spcPts val="1800"/>
              </a:lnSpc>
            </a:pPr>
            <a:r>
              <a:rPr lang="en-US" dirty="0"/>
              <a:t>Internal or external security experts are available to project teams for consultation.</a:t>
            </a:r>
          </a:p>
          <a:p>
            <a:pPr>
              <a:lnSpc>
                <a:spcPts val="1800"/>
              </a:lnSpc>
            </a:pPr>
            <a:r>
              <a:rPr lang="en-US" dirty="0"/>
              <a:t>The process for requesting these experts is advertised to project teams.</a:t>
            </a:r>
          </a:p>
          <a:p>
            <a:pPr>
              <a:lnSpc>
                <a:spcPts val="1800"/>
              </a:lnSpc>
            </a:pPr>
            <a:r>
              <a:rPr lang="en-US" dirty="0"/>
              <a:t>A set security analysts or security-savvy developers have been selected as security coaches.</a:t>
            </a:r>
          </a:p>
          <a:p>
            <a:pPr marL="0" indent="0">
              <a:lnSpc>
                <a:spcPts val="1800"/>
              </a:lnSpc>
              <a:buNone/>
            </a:pPr>
            <a:r>
              <a:rPr lang="en-US" b="1" dirty="0"/>
              <a:t>Possible Answers:</a:t>
            </a:r>
          </a:p>
          <a:p>
            <a:pPr>
              <a:lnSpc>
                <a:spcPts val="1800"/>
              </a:lnSpc>
            </a:pPr>
            <a:r>
              <a:rPr lang="en-US" dirty="0"/>
              <a:t>No</a:t>
            </a:r>
          </a:p>
          <a:p>
            <a:pPr>
              <a:lnSpc>
                <a:spcPts val="1800"/>
              </a:lnSpc>
            </a:pPr>
            <a:r>
              <a:rPr lang="en-US" dirty="0"/>
              <a:t>Yes, a small percentage are/do.</a:t>
            </a:r>
          </a:p>
          <a:p>
            <a:pPr>
              <a:lnSpc>
                <a:spcPts val="1800"/>
              </a:lnSpc>
            </a:pPr>
            <a:r>
              <a:rPr lang="en-US" dirty="0"/>
              <a:t>Yes, at least half of them are/do.</a:t>
            </a:r>
          </a:p>
          <a:p>
            <a:pPr>
              <a:lnSpc>
                <a:spcPts val="1800"/>
              </a:lnSpc>
            </a:pPr>
            <a:r>
              <a:rPr lang="en-US" dirty="0"/>
              <a:t>Yes, the majority of them are/do.</a:t>
            </a:r>
          </a:p>
        </p:txBody>
      </p:sp>
    </p:spTree>
    <p:extLst>
      <p:ext uri="{BB962C8B-B14F-4D97-AF65-F5344CB8AC3E}">
        <p14:creationId xmlns:p14="http://schemas.microsoft.com/office/powerpoint/2010/main" val="30775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CC878-0547-3748-A66D-FDCCFCDE74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9851" y="1"/>
            <a:ext cx="8844297" cy="6857999"/>
          </a:xfrm>
          <a:prstGeom prst="rect">
            <a:avLst/>
          </a:prstGeom>
        </p:spPr>
      </p:pic>
    </p:spTree>
    <p:extLst>
      <p:ext uri="{BB962C8B-B14F-4D97-AF65-F5344CB8AC3E}">
        <p14:creationId xmlns:p14="http://schemas.microsoft.com/office/powerpoint/2010/main" val="3498515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F0"/>
                </a:solidFill>
                <a:latin typeface="Arial" charset="0"/>
                <a:ea typeface="Arial" charset="0"/>
                <a:cs typeface="Arial" charset="0"/>
              </a:rPr>
              <a:t>Education &amp; Guidance:  EG3 - Mandate comprehensive security training and certify personnel for baseline knowledge.</a:t>
            </a:r>
            <a:br>
              <a:rPr lang="en-US" sz="2000" b="1" dirty="0">
                <a:solidFill>
                  <a:srgbClr val="00B0F0"/>
                </a:solidFill>
                <a:latin typeface="Arial" charset="0"/>
                <a:ea typeface="Arial" charset="0"/>
                <a:cs typeface="Arial" charset="0"/>
              </a:rPr>
            </a:br>
            <a:br>
              <a:rPr lang="en-US" sz="20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Create formal application security support portal</a:t>
            </a:r>
          </a:p>
          <a:p>
            <a:pPr marL="457200" indent="-457200">
              <a:lnSpc>
                <a:spcPts val="1800"/>
              </a:lnSpc>
              <a:buFont typeface="+mj-lt"/>
              <a:buAutoNum type="alphaUcPeriod"/>
            </a:pPr>
            <a:r>
              <a:rPr lang="en-US" sz="2000" dirty="0"/>
              <a:t>Establish role-based examination/certification</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Efficient remediation of vulnerabilities in both ongoing and legacy code bases</a:t>
            </a:r>
          </a:p>
          <a:p>
            <a:pPr marL="457200" indent="-457200">
              <a:lnSpc>
                <a:spcPts val="1800"/>
              </a:lnSpc>
              <a:buFont typeface="+mj-lt"/>
              <a:buAutoNum type="arabicPeriod"/>
            </a:pPr>
            <a:r>
              <a:rPr lang="en-US" sz="2000" dirty="0"/>
              <a:t>Quickly understand and mitigate against new attacks and threats</a:t>
            </a:r>
          </a:p>
          <a:p>
            <a:pPr marL="457200" indent="-457200">
              <a:lnSpc>
                <a:spcPts val="1800"/>
              </a:lnSpc>
              <a:buFont typeface="+mj-lt"/>
              <a:buAutoNum type="arabicPeriod"/>
            </a:pPr>
            <a:r>
              <a:rPr lang="en-US" sz="2000" dirty="0"/>
              <a:t>Measure the amount of security knowledge of the staff and measure against a common standard</a:t>
            </a:r>
          </a:p>
          <a:p>
            <a:pPr marL="457200" indent="-457200">
              <a:lnSpc>
                <a:spcPts val="1800"/>
              </a:lnSpc>
              <a:buFont typeface="+mj-lt"/>
              <a:buAutoNum type="arabicPeriod"/>
            </a:pPr>
            <a:r>
              <a:rPr lang="en-US" dirty="0"/>
              <a:t>Establish fair incentives toward security awareness</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31966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EG3-A: Education &amp; Guidance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400" b="1" dirty="0"/>
              <a:t>Question 19:</a:t>
            </a:r>
            <a:r>
              <a:rPr lang="en-US" sz="1400" dirty="0"/>
              <a:t> Is security-related guidance centrally controlled and consistently distributed throughout the organization?</a:t>
            </a:r>
          </a:p>
          <a:p>
            <a:pPr marL="0" indent="0">
              <a:lnSpc>
                <a:spcPts val="1800"/>
              </a:lnSpc>
              <a:buNone/>
            </a:pPr>
            <a:r>
              <a:rPr lang="en-US" sz="1400" b="1" dirty="0"/>
              <a:t>Guidance:</a:t>
            </a:r>
          </a:p>
          <a:p>
            <a:pPr>
              <a:lnSpc>
                <a:spcPts val="1800"/>
              </a:lnSpc>
            </a:pPr>
            <a:r>
              <a:rPr lang="en-US" sz="1400" dirty="0"/>
              <a:t>A centralized repository has been created to organize secure development information, resources, and processes.</a:t>
            </a:r>
          </a:p>
          <a:p>
            <a:pPr>
              <a:lnSpc>
                <a:spcPts val="1800"/>
              </a:lnSpc>
            </a:pPr>
            <a:r>
              <a:rPr lang="en-US" sz="1400" dirty="0"/>
              <a:t>An approval board and change control management process is in place to control modification of information in this repository.</a:t>
            </a:r>
          </a:p>
          <a:p>
            <a:pPr>
              <a:lnSpc>
                <a:spcPts val="1800"/>
              </a:lnSpc>
            </a:pPr>
            <a:r>
              <a:rPr lang="en-US" sz="1400" dirty="0"/>
              <a:t>A method for collaboration and communication of secure development topics has been provided.</a:t>
            </a:r>
          </a:p>
          <a:p>
            <a:pPr>
              <a:lnSpc>
                <a:spcPts val="1800"/>
              </a:lnSpc>
            </a:pPr>
            <a:r>
              <a:rPr lang="en-US" sz="1400" dirty="0"/>
              <a:t>Content is searchable based on common factors like platform, language, library, life-cycle stage, etc.</a:t>
            </a:r>
          </a:p>
          <a:p>
            <a:pPr marL="0" indent="0">
              <a:lnSpc>
                <a:spcPts val="1800"/>
              </a:lnSpc>
              <a:buNone/>
            </a:pPr>
            <a:r>
              <a:rPr lang="en-US" sz="1400" b="1" dirty="0"/>
              <a:t>Possible Answers:</a:t>
            </a:r>
          </a:p>
          <a:p>
            <a:pPr>
              <a:lnSpc>
                <a:spcPts val="1800"/>
              </a:lnSpc>
            </a:pPr>
            <a:r>
              <a:rPr lang="en-US" sz="1400" dirty="0"/>
              <a:t>No</a:t>
            </a:r>
          </a:p>
          <a:p>
            <a:pPr>
              <a:lnSpc>
                <a:spcPts val="1800"/>
              </a:lnSpc>
            </a:pPr>
            <a:r>
              <a:rPr lang="en-US" sz="1400" dirty="0"/>
              <a:t>Yes, teams write/run their own</a:t>
            </a:r>
          </a:p>
          <a:p>
            <a:pPr>
              <a:lnSpc>
                <a:spcPts val="1800"/>
              </a:lnSpc>
            </a:pPr>
            <a:r>
              <a:rPr lang="en-US" sz="1400" dirty="0"/>
              <a:t>Yes, there is a standard set.</a:t>
            </a:r>
          </a:p>
          <a:p>
            <a:pPr>
              <a:lnSpc>
                <a:spcPts val="1800"/>
              </a:lnSpc>
            </a:pPr>
            <a:r>
              <a:rPr lang="en-US" sz="1400" dirty="0"/>
              <a:t>Yes, the standard set and it is integrated.</a:t>
            </a:r>
          </a:p>
        </p:txBody>
      </p:sp>
    </p:spTree>
    <p:extLst>
      <p:ext uri="{BB962C8B-B14F-4D97-AF65-F5344CB8AC3E}">
        <p14:creationId xmlns:p14="http://schemas.microsoft.com/office/powerpoint/2010/main" val="12426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F0"/>
                </a:solidFill>
                <a:latin typeface="Arial" charset="0"/>
                <a:ea typeface="Arial" charset="0"/>
                <a:cs typeface="Arial" charset="0"/>
              </a:rPr>
              <a:t>EG3-B: Education &amp; Guidance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b="1" dirty="0"/>
              <a:t>Question 20:  </a:t>
            </a:r>
            <a:r>
              <a:rPr lang="en-US" sz="2000" dirty="0"/>
              <a:t>Are developers tested to ensure a baseline skill-set for secure development practices?</a:t>
            </a:r>
          </a:p>
          <a:p>
            <a:pPr marL="0" indent="0">
              <a:lnSpc>
                <a:spcPts val="1800"/>
              </a:lnSpc>
              <a:buNone/>
            </a:pPr>
            <a:r>
              <a:rPr lang="en-US" sz="2000" b="1" dirty="0"/>
              <a:t>Guidance:</a:t>
            </a:r>
          </a:p>
          <a:p>
            <a:pPr>
              <a:lnSpc>
                <a:spcPts val="1800"/>
              </a:lnSpc>
            </a:pPr>
            <a:r>
              <a:rPr lang="en-US" sz="2000" dirty="0"/>
              <a:t>Exams are used to verify retention of security knowledge in a per training module or per role context.</a:t>
            </a:r>
          </a:p>
          <a:p>
            <a:pPr>
              <a:lnSpc>
                <a:spcPts val="1800"/>
              </a:lnSpc>
            </a:pPr>
            <a:r>
              <a:rPr lang="en-US" sz="2000" dirty="0"/>
              <a:t>Exams are given to staff at least biannually.</a:t>
            </a:r>
          </a:p>
          <a:p>
            <a:pPr>
              <a:lnSpc>
                <a:spcPts val="1800"/>
              </a:lnSpc>
            </a:pPr>
            <a:r>
              <a:rPr lang="en-US" sz="2000" dirty="0"/>
              <a:t>Staff are organized or ranked based on exam scores.</a:t>
            </a:r>
          </a:p>
          <a:p>
            <a:pPr>
              <a:lnSpc>
                <a:spcPts val="1800"/>
              </a:lnSpc>
            </a:pPr>
            <a:r>
              <a:rPr lang="en-US" sz="2000" dirty="0"/>
              <a:t>Some security activities or gates require staff of a certain rank to sign off before the item is marked as complete.</a:t>
            </a:r>
          </a:p>
          <a:p>
            <a:pPr marL="0" indent="0">
              <a:lnSpc>
                <a:spcPts val="1800"/>
              </a:lnSpc>
              <a:buNone/>
            </a:pPr>
            <a:r>
              <a:rPr lang="en-US" sz="2000" b="1" dirty="0"/>
              <a:t>Possible Answers:</a:t>
            </a:r>
          </a:p>
          <a:p>
            <a:pPr>
              <a:lnSpc>
                <a:spcPts val="1800"/>
              </a:lnSpc>
            </a:pPr>
            <a:r>
              <a:rPr lang="en-US" sz="2000" dirty="0"/>
              <a:t>No</a:t>
            </a:r>
          </a:p>
          <a:p>
            <a:pPr>
              <a:lnSpc>
                <a:spcPts val="1800"/>
              </a:lnSpc>
            </a:pPr>
            <a:r>
              <a:rPr lang="en-US" sz="2000" dirty="0"/>
              <a:t>Yes, a small percentage are.</a:t>
            </a:r>
          </a:p>
          <a:p>
            <a:pPr>
              <a:lnSpc>
                <a:spcPts val="1800"/>
              </a:lnSpc>
            </a:pPr>
            <a:r>
              <a:rPr lang="en-US" sz="2000" dirty="0"/>
              <a:t>Yes, at least half of them are.</a:t>
            </a:r>
          </a:p>
          <a:p>
            <a:pPr>
              <a:lnSpc>
                <a:spcPts val="1800"/>
              </a:lnSpc>
            </a:pPr>
            <a:r>
              <a:rPr lang="en-US" sz="2000" dirty="0"/>
              <a:t>Yes, the majority of them are.</a:t>
            </a:r>
          </a:p>
        </p:txBody>
      </p:sp>
    </p:spTree>
    <p:extLst>
      <p:ext uri="{BB962C8B-B14F-4D97-AF65-F5344CB8AC3E}">
        <p14:creationId xmlns:p14="http://schemas.microsoft.com/office/powerpoint/2010/main" val="166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normAutofit fontScale="90000"/>
          </a:bodyPr>
          <a:lstStyle/>
          <a:p>
            <a:r>
              <a:rPr lang="en-US" dirty="0">
                <a:solidFill>
                  <a:srgbClr val="00B050"/>
                </a:solidFill>
              </a:rPr>
              <a:t>OpenSAMM Business Function 2: Construction</a:t>
            </a:r>
          </a:p>
        </p:txBody>
      </p:sp>
    </p:spTree>
    <p:extLst>
      <p:ext uri="{BB962C8B-B14F-4D97-AF65-F5344CB8AC3E}">
        <p14:creationId xmlns:p14="http://schemas.microsoft.com/office/powerpoint/2010/main" val="1658736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FFC000"/>
                </a:solidFill>
                <a:latin typeface="Arial" charset="0"/>
                <a:ea typeface="Arial" charset="0"/>
                <a:cs typeface="Arial" charset="0"/>
              </a:rPr>
              <a:t>Second Business Function – Construction</a:t>
            </a:r>
          </a:p>
        </p:txBody>
      </p:sp>
      <p:sp>
        <p:nvSpPr>
          <p:cNvPr id="3" name="Text Placeholder 2"/>
          <p:cNvSpPr>
            <a:spLocks noGrp="1"/>
          </p:cNvSpPr>
          <p:nvPr>
            <p:ph type="body" sz="quarter" idx="4294967295"/>
          </p:nvPr>
        </p:nvSpPr>
        <p:spPr>
          <a:xfrm>
            <a:off x="572245" y="1345924"/>
            <a:ext cx="7999509" cy="4166152"/>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400"/>
              </a:lnSpc>
            </a:pPr>
            <a:r>
              <a:rPr lang="en-US" sz="2000" b="1" dirty="0"/>
              <a:t>Threat Assessment:  </a:t>
            </a:r>
            <a:r>
              <a:rPr lang="en-US" sz="2000" dirty="0"/>
              <a:t>involves accurately identifying and characterizing potential attacks upon an organization’s software in order to better understand the risks and facilitate risk management.</a:t>
            </a:r>
          </a:p>
          <a:p>
            <a:pPr>
              <a:lnSpc>
                <a:spcPts val="2400"/>
              </a:lnSpc>
            </a:pPr>
            <a:r>
              <a:rPr lang="en-US" sz="2000" b="1" dirty="0"/>
              <a:t>Security Requirements:  </a:t>
            </a:r>
            <a:r>
              <a:rPr lang="en-US" sz="2000" dirty="0"/>
              <a:t>involves promoting the inclusion of security-related requirements during the software development process in order to specify correct functionality from inception.</a:t>
            </a:r>
          </a:p>
          <a:p>
            <a:pPr>
              <a:lnSpc>
                <a:spcPts val="2400"/>
              </a:lnSpc>
            </a:pPr>
            <a:r>
              <a:rPr lang="en-US" sz="2000" b="1" dirty="0"/>
              <a:t>Secure Architecture:</a:t>
            </a:r>
            <a:r>
              <a:rPr lang="en-US" sz="2000" dirty="0"/>
              <a:t> involves bolstering the design process with activities to promote secure-by-default designs and control over technologies and frameworks upon which software is built.</a:t>
            </a:r>
          </a:p>
          <a:p>
            <a:endParaRPr lang="en-US" dirty="0"/>
          </a:p>
          <a:p>
            <a:endParaRPr lang="en-US" dirty="0"/>
          </a:p>
          <a:p>
            <a:pPr lvl="1"/>
            <a:endParaRPr lang="en-US" dirty="0"/>
          </a:p>
        </p:txBody>
      </p:sp>
    </p:spTree>
    <p:extLst>
      <p:ext uri="{BB962C8B-B14F-4D97-AF65-F5344CB8AC3E}">
        <p14:creationId xmlns:p14="http://schemas.microsoft.com/office/powerpoint/2010/main" val="269491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Threat Assessment:  TA1 - Identify and understand high-level threats to the organization and individual projects.</a:t>
            </a:r>
            <a:br>
              <a:rPr lang="en-US" sz="2000" b="1" dirty="0">
                <a:solidFill>
                  <a:srgbClr val="00B0F0"/>
                </a:solidFill>
                <a:latin typeface="Arial" charset="0"/>
                <a:ea typeface="Arial" charset="0"/>
                <a:cs typeface="Arial" charset="0"/>
              </a:rPr>
            </a:br>
            <a:br>
              <a:rPr lang="en-US" sz="2000" b="1" dirty="0">
                <a:solidFill>
                  <a:srgbClr val="00B0F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Build and maintain application specific threat models</a:t>
            </a:r>
          </a:p>
          <a:p>
            <a:pPr marL="457200" indent="-457200">
              <a:lnSpc>
                <a:spcPts val="1800"/>
              </a:lnSpc>
              <a:buFont typeface="+mj-lt"/>
              <a:buAutoNum type="alphaUcPeriod"/>
            </a:pPr>
            <a:r>
              <a:rPr lang="en-US" sz="2000" dirty="0"/>
              <a:t>Develop attacker profile from software architecture</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High-level understanding of factors that may lead to negative outcomes</a:t>
            </a:r>
          </a:p>
          <a:p>
            <a:pPr marL="457200" indent="-457200">
              <a:lnSpc>
                <a:spcPts val="1800"/>
              </a:lnSpc>
              <a:buFont typeface="+mj-lt"/>
              <a:buAutoNum type="arabicPeriod"/>
            </a:pPr>
            <a:r>
              <a:rPr lang="en-US" sz="2000" dirty="0"/>
              <a:t>Increased awareness of threats amongst project teams</a:t>
            </a:r>
          </a:p>
          <a:p>
            <a:pPr marL="457200" indent="-457200">
              <a:lnSpc>
                <a:spcPts val="1800"/>
              </a:lnSpc>
              <a:buFont typeface="+mj-lt"/>
              <a:buAutoNum type="arabicPeriod"/>
            </a:pPr>
            <a:r>
              <a:rPr lang="en-US" sz="2000" dirty="0"/>
              <a:t>Inventory of threats for your organization</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28904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TA1-A: Threat Assessment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600" b="1" dirty="0"/>
              <a:t>Question 21:  </a:t>
            </a:r>
            <a:r>
              <a:rPr lang="en-US" sz="1600" dirty="0"/>
              <a:t>Do projects in your organization consider and document likely threats?</a:t>
            </a:r>
          </a:p>
          <a:p>
            <a:pPr marL="0" indent="0">
              <a:lnSpc>
                <a:spcPts val="1800"/>
              </a:lnSpc>
              <a:buNone/>
            </a:pPr>
            <a:r>
              <a:rPr lang="en-US" sz="1600" b="1" dirty="0"/>
              <a:t>Guidance:</a:t>
            </a:r>
          </a:p>
          <a:p>
            <a:pPr>
              <a:lnSpc>
                <a:spcPts val="1800"/>
              </a:lnSpc>
            </a:pPr>
            <a:r>
              <a:rPr lang="en-US" sz="1600" dirty="0"/>
              <a:t>Likely worst-case scenarios are documented for each project based on its business risk profile.</a:t>
            </a:r>
          </a:p>
          <a:p>
            <a:pPr>
              <a:lnSpc>
                <a:spcPts val="1800"/>
              </a:lnSpc>
            </a:pPr>
            <a:r>
              <a:rPr lang="en-US" sz="1600" dirty="0"/>
              <a:t>Attack trees or a threat model is created for each project tracing the preconditions necessary for a worst-case scenario to be realized.</a:t>
            </a:r>
          </a:p>
          <a:p>
            <a:pPr>
              <a:lnSpc>
                <a:spcPts val="1800"/>
              </a:lnSpc>
            </a:pPr>
            <a:r>
              <a:rPr lang="en-US" sz="1600" dirty="0"/>
              <a:t>Attack trees or threat models are expanded to include potential security failures in current and historical functional requirements.</a:t>
            </a:r>
          </a:p>
          <a:p>
            <a:pPr>
              <a:lnSpc>
                <a:spcPts val="1800"/>
              </a:lnSpc>
            </a:pPr>
            <a:r>
              <a:rPr lang="en-US" sz="1600" dirty="0"/>
              <a:t>When new features are added to a project, attack trees or threat models are updated.</a:t>
            </a:r>
          </a:p>
          <a:p>
            <a:pPr marL="0" indent="0">
              <a:lnSpc>
                <a:spcPts val="1800"/>
              </a:lnSpc>
              <a:buNone/>
            </a:pPr>
            <a:r>
              <a:rPr lang="en-US" sz="1600" b="1" dirty="0"/>
              <a:t>Possible Answers:</a:t>
            </a:r>
          </a:p>
          <a:p>
            <a:pPr>
              <a:lnSpc>
                <a:spcPts val="1800"/>
              </a:lnSpc>
            </a:pPr>
            <a:r>
              <a:rPr lang="en-US" sz="1600" dirty="0"/>
              <a:t>No</a:t>
            </a:r>
          </a:p>
          <a:p>
            <a:pPr>
              <a:lnSpc>
                <a:spcPts val="1800"/>
              </a:lnSpc>
            </a:pPr>
            <a:r>
              <a:rPr lang="en-US" sz="1600" dirty="0"/>
              <a:t>Yes, a small percentage do.</a:t>
            </a:r>
          </a:p>
          <a:p>
            <a:pPr>
              <a:lnSpc>
                <a:spcPts val="1800"/>
              </a:lnSpc>
            </a:pPr>
            <a:r>
              <a:rPr lang="en-US" sz="1600" dirty="0"/>
              <a:t>Yes, at least half of them do.</a:t>
            </a:r>
          </a:p>
          <a:p>
            <a:pPr>
              <a:lnSpc>
                <a:spcPts val="1800"/>
              </a:lnSpc>
            </a:pPr>
            <a:r>
              <a:rPr lang="en-US" sz="1600" dirty="0"/>
              <a:t>Yes, the majority of them do.</a:t>
            </a:r>
          </a:p>
        </p:txBody>
      </p:sp>
    </p:spTree>
    <p:extLst>
      <p:ext uri="{BB962C8B-B14F-4D97-AF65-F5344CB8AC3E}">
        <p14:creationId xmlns:p14="http://schemas.microsoft.com/office/powerpoint/2010/main" val="3832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TA1-B: Threat Assessment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1600" b="1" dirty="0"/>
              <a:t>Question 22:  </a:t>
            </a:r>
            <a:r>
              <a:rPr lang="en-US" sz="1600" dirty="0"/>
              <a:t>Does your organization understand and document the types of attackers it faces?</a:t>
            </a:r>
          </a:p>
          <a:p>
            <a:pPr marL="0" indent="0">
              <a:lnSpc>
                <a:spcPts val="1800"/>
              </a:lnSpc>
              <a:buNone/>
            </a:pPr>
            <a:r>
              <a:rPr lang="en-US" sz="1600" b="1" dirty="0"/>
              <a:t>Guidance:</a:t>
            </a:r>
          </a:p>
          <a:p>
            <a:pPr>
              <a:lnSpc>
                <a:spcPts val="1800"/>
              </a:lnSpc>
            </a:pPr>
            <a:r>
              <a:rPr lang="en-US" sz="1600" dirty="0"/>
              <a:t>Potential external threat agents and their motivations are documented for each project.</a:t>
            </a:r>
          </a:p>
          <a:p>
            <a:pPr>
              <a:lnSpc>
                <a:spcPts val="1800"/>
              </a:lnSpc>
            </a:pPr>
            <a:r>
              <a:rPr lang="en-US" sz="1600" dirty="0"/>
              <a:t>Potential internal threat agents, their associated roles, and damage potential are documented for each project or architecture type.</a:t>
            </a:r>
          </a:p>
          <a:p>
            <a:pPr>
              <a:lnSpc>
                <a:spcPts val="1800"/>
              </a:lnSpc>
            </a:pPr>
            <a:r>
              <a:rPr lang="en-US" sz="1600" dirty="0"/>
              <a:t>A common set of threat agents, motivations, and other information is collected at the organization level and re-used within projects.</a:t>
            </a:r>
          </a:p>
          <a:p>
            <a:pPr marL="0" indent="0">
              <a:lnSpc>
                <a:spcPts val="1800"/>
              </a:lnSpc>
              <a:buNone/>
            </a:pPr>
            <a:r>
              <a:rPr lang="en-US" sz="1600" b="1" dirty="0"/>
              <a:t>Possible Answers:</a:t>
            </a:r>
          </a:p>
          <a:p>
            <a:pPr>
              <a:lnSpc>
                <a:spcPts val="1800"/>
              </a:lnSpc>
            </a:pPr>
            <a:r>
              <a:rPr lang="en-US" sz="1600" dirty="0"/>
              <a:t>No</a:t>
            </a:r>
          </a:p>
          <a:p>
            <a:pPr>
              <a:lnSpc>
                <a:spcPts val="1800"/>
              </a:lnSpc>
            </a:pPr>
            <a:r>
              <a:rPr lang="en-US" sz="1600" dirty="0"/>
              <a:t>Yes, a small percentage do.</a:t>
            </a:r>
          </a:p>
          <a:p>
            <a:pPr>
              <a:lnSpc>
                <a:spcPts val="1800"/>
              </a:lnSpc>
            </a:pPr>
            <a:r>
              <a:rPr lang="en-US" sz="1600" dirty="0"/>
              <a:t>Yes, at least half of them do.</a:t>
            </a:r>
          </a:p>
          <a:p>
            <a:pPr>
              <a:lnSpc>
                <a:spcPts val="1800"/>
              </a:lnSpc>
            </a:pPr>
            <a:r>
              <a:rPr lang="en-US" sz="1600" dirty="0"/>
              <a:t>Yes, the majority of them do.</a:t>
            </a:r>
          </a:p>
        </p:txBody>
      </p:sp>
    </p:spTree>
    <p:extLst>
      <p:ext uri="{BB962C8B-B14F-4D97-AF65-F5344CB8AC3E}">
        <p14:creationId xmlns:p14="http://schemas.microsoft.com/office/powerpoint/2010/main" val="374208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Threat Assessment:  TA2 - Increase accuracy of threat assessment and improve granularity of per-project understanding.</a:t>
            </a: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Build and maintain abuse case models per project</a:t>
            </a:r>
          </a:p>
          <a:p>
            <a:pPr marL="457200" indent="-457200">
              <a:lnSpc>
                <a:spcPts val="1800"/>
              </a:lnSpc>
              <a:buFont typeface="+mj-lt"/>
              <a:buAutoNum type="alphaUcPeriod"/>
            </a:pPr>
            <a:r>
              <a:rPr lang="en-US" sz="2000" dirty="0"/>
              <a:t>Adopt a weighting system for measurement of threats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Granular understanding of likely threats to individual projects</a:t>
            </a:r>
          </a:p>
          <a:p>
            <a:pPr marL="457200" indent="-457200">
              <a:lnSpc>
                <a:spcPts val="1800"/>
              </a:lnSpc>
              <a:buFont typeface="+mj-lt"/>
              <a:buAutoNum type="arabicPeriod"/>
            </a:pPr>
            <a:r>
              <a:rPr lang="en-US" sz="2000" dirty="0"/>
              <a:t>Framework for better trade off decisions within project teams</a:t>
            </a:r>
          </a:p>
          <a:p>
            <a:pPr marL="457200" indent="-457200">
              <a:lnSpc>
                <a:spcPts val="1800"/>
              </a:lnSpc>
              <a:buFont typeface="+mj-lt"/>
              <a:buAutoNum type="arabicPeriod"/>
            </a:pPr>
            <a:r>
              <a:rPr lang="en-US" sz="2000" dirty="0"/>
              <a:t>Ability to prioritize development efforts within a project team based on risk weighting</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74485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TA2-A: Threat Assessment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23:  </a:t>
            </a:r>
            <a:r>
              <a:rPr lang="en-US" sz="2000" dirty="0"/>
              <a:t>Do project teams regularly analyze functional requirements for likely abuses?</a:t>
            </a:r>
          </a:p>
          <a:p>
            <a:pPr marL="0" indent="0">
              <a:lnSpc>
                <a:spcPct val="100000"/>
              </a:lnSpc>
              <a:buNone/>
            </a:pPr>
            <a:r>
              <a:rPr lang="en-US" sz="2000" b="1" dirty="0"/>
              <a:t>Guidance:</a:t>
            </a:r>
          </a:p>
          <a:p>
            <a:pPr>
              <a:lnSpc>
                <a:spcPct val="100000"/>
              </a:lnSpc>
            </a:pPr>
            <a:r>
              <a:rPr lang="en-US" sz="2000" dirty="0"/>
              <a:t>Each project derives abuse-cases from its use-cases.</a:t>
            </a:r>
          </a:p>
          <a:p>
            <a:pPr>
              <a:lnSpc>
                <a:spcPct val="100000"/>
              </a:lnSpc>
            </a:pPr>
            <a:r>
              <a:rPr lang="en-US" sz="2000" dirty="0"/>
              <a:t>As project requirements or features are added, abuse-cases are updated.</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a small percentage do.</a:t>
            </a:r>
          </a:p>
          <a:p>
            <a:pPr>
              <a:lnSpc>
                <a:spcPct val="100000"/>
              </a:lnSpc>
            </a:pPr>
            <a:r>
              <a:rPr lang="en-US" sz="2000" dirty="0"/>
              <a:t>Yes, at least half of them do.</a:t>
            </a:r>
          </a:p>
          <a:p>
            <a:pPr>
              <a:lnSpc>
                <a:spcPct val="100000"/>
              </a:lnSpc>
            </a:pPr>
            <a:r>
              <a:rPr lang="en-US" sz="2000" dirty="0"/>
              <a:t>Yes, the majority of them do.</a:t>
            </a:r>
          </a:p>
        </p:txBody>
      </p:sp>
    </p:spTree>
    <p:extLst>
      <p:ext uri="{BB962C8B-B14F-4D97-AF65-F5344CB8AC3E}">
        <p14:creationId xmlns:p14="http://schemas.microsoft.com/office/powerpoint/2010/main" val="138968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fontScale="90000"/>
          </a:bodyPr>
          <a:lstStyle/>
          <a:p>
            <a:r>
              <a:rPr lang="en-US" sz="3000" b="1" dirty="0">
                <a:solidFill>
                  <a:srgbClr val="00B050"/>
                </a:solidFill>
                <a:latin typeface="Arial" charset="0"/>
                <a:ea typeface="Arial" charset="0"/>
                <a:cs typeface="Arial" charset="0"/>
              </a:rPr>
              <a:t>Current/Future State of Development</a:t>
            </a:r>
          </a:p>
        </p:txBody>
      </p:sp>
      <p:pic>
        <p:nvPicPr>
          <p:cNvPr id="3" name="Picture 2">
            <a:extLst>
              <a:ext uri="{FF2B5EF4-FFF2-40B4-BE49-F238E27FC236}">
                <a16:creationId xmlns:a16="http://schemas.microsoft.com/office/drawing/2014/main" id="{F6B52736-C153-5742-92BF-94B9E61F93C7}"/>
              </a:ext>
            </a:extLst>
          </p:cNvPr>
          <p:cNvPicPr>
            <a:picLocks noChangeAspect="1"/>
          </p:cNvPicPr>
          <p:nvPr/>
        </p:nvPicPr>
        <p:blipFill>
          <a:blip r:embed="rId3"/>
          <a:stretch>
            <a:fillRect/>
          </a:stretch>
        </p:blipFill>
        <p:spPr>
          <a:xfrm>
            <a:off x="0" y="1197784"/>
            <a:ext cx="9144000" cy="4462431"/>
          </a:xfrm>
          <a:prstGeom prst="rect">
            <a:avLst/>
          </a:prstGeom>
        </p:spPr>
      </p:pic>
    </p:spTree>
    <p:extLst>
      <p:ext uri="{BB962C8B-B14F-4D97-AF65-F5344CB8AC3E}">
        <p14:creationId xmlns:p14="http://schemas.microsoft.com/office/powerpoint/2010/main" val="168932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TA2-B: Threat Assessment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900" b="1" dirty="0"/>
              <a:t>Question 24:  </a:t>
            </a:r>
            <a:r>
              <a:rPr lang="en-US" sz="1900" dirty="0"/>
              <a:t>Do project teams use a method of rating threats for relative comparison?</a:t>
            </a:r>
          </a:p>
          <a:p>
            <a:pPr marL="0" indent="0">
              <a:lnSpc>
                <a:spcPct val="100000"/>
              </a:lnSpc>
              <a:buNone/>
            </a:pPr>
            <a:r>
              <a:rPr lang="en-US" sz="1900" b="1" dirty="0"/>
              <a:t>Guidance:</a:t>
            </a:r>
          </a:p>
          <a:p>
            <a:pPr>
              <a:lnSpc>
                <a:spcPct val="100000"/>
              </a:lnSpc>
            </a:pPr>
            <a:r>
              <a:rPr lang="en-US" sz="1900" dirty="0"/>
              <a:t>A documented weighting system based on documented threat agents, exploit value, technical difficulty, and other factors is used to rank threats.</a:t>
            </a:r>
          </a:p>
          <a:p>
            <a:pPr>
              <a:lnSpc>
                <a:spcPct val="100000"/>
              </a:lnSpc>
            </a:pPr>
            <a:r>
              <a:rPr lang="en-US" sz="1900" dirty="0"/>
              <a:t>Remediation of vulnerabilities is prioritized based on the weighting system.</a:t>
            </a:r>
          </a:p>
          <a:p>
            <a:pPr marL="0" indent="0">
              <a:lnSpc>
                <a:spcPct val="100000"/>
              </a:lnSpc>
              <a:buNone/>
            </a:pPr>
            <a:r>
              <a:rPr lang="en-US" sz="1900" b="1" dirty="0"/>
              <a:t>Possible Answers:</a:t>
            </a:r>
          </a:p>
          <a:p>
            <a:pPr>
              <a:lnSpc>
                <a:spcPct val="100000"/>
              </a:lnSpc>
            </a:pPr>
            <a:r>
              <a:rPr lang="en-US" sz="1900" dirty="0"/>
              <a:t>No</a:t>
            </a:r>
          </a:p>
          <a:p>
            <a:pPr>
              <a:lnSpc>
                <a:spcPct val="100000"/>
              </a:lnSpc>
            </a:pPr>
            <a:r>
              <a:rPr lang="en-US" sz="1900" dirty="0"/>
              <a:t>Yes, a small percentage do.</a:t>
            </a:r>
          </a:p>
          <a:p>
            <a:pPr>
              <a:lnSpc>
                <a:spcPct val="100000"/>
              </a:lnSpc>
            </a:pPr>
            <a:r>
              <a:rPr lang="en-US" sz="1900" dirty="0"/>
              <a:t>Yes, at least half of them do.</a:t>
            </a:r>
          </a:p>
          <a:p>
            <a:pPr>
              <a:lnSpc>
                <a:spcPct val="100000"/>
              </a:lnSpc>
            </a:pPr>
            <a:r>
              <a:rPr lang="en-US" sz="1900" dirty="0"/>
              <a:t>Yes, the majority of them do.</a:t>
            </a:r>
          </a:p>
        </p:txBody>
      </p:sp>
    </p:spTree>
    <p:extLst>
      <p:ext uri="{BB962C8B-B14F-4D97-AF65-F5344CB8AC3E}">
        <p14:creationId xmlns:p14="http://schemas.microsoft.com/office/powerpoint/2010/main" val="36095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TA2-C: Threat Assessment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400" b="1" dirty="0"/>
              <a:t>Question 25:  </a:t>
            </a:r>
            <a:r>
              <a:rPr lang="en-US" sz="2400" dirty="0"/>
              <a:t>Are stakeholders aware of relevant threats and ratings?</a:t>
            </a:r>
          </a:p>
          <a:p>
            <a:pPr marL="0" indent="0">
              <a:lnSpc>
                <a:spcPct val="100000"/>
              </a:lnSpc>
              <a:buNone/>
            </a:pPr>
            <a:r>
              <a:rPr lang="en-US" sz="2400" b="1" dirty="0"/>
              <a:t>Guidance:</a:t>
            </a:r>
          </a:p>
          <a:p>
            <a:pPr>
              <a:lnSpc>
                <a:spcPct val="100000"/>
              </a:lnSpc>
            </a:pPr>
            <a:r>
              <a:rPr lang="en-US" sz="2400" dirty="0"/>
              <a:t>Potential threats and ratings are reviewed with project stakeholders.</a:t>
            </a:r>
          </a:p>
          <a:p>
            <a:pPr marL="0" indent="0">
              <a:lnSpc>
                <a:spcPct val="100000"/>
              </a:lnSpc>
              <a:buNone/>
            </a:pPr>
            <a:r>
              <a:rPr lang="en-US" sz="2400" b="1" dirty="0"/>
              <a:t>Possible Answers:</a:t>
            </a:r>
          </a:p>
          <a:p>
            <a:pPr>
              <a:lnSpc>
                <a:spcPct val="100000"/>
              </a:lnSpc>
            </a:pPr>
            <a:r>
              <a:rPr lang="en-US" sz="2400" dirty="0"/>
              <a:t>No</a:t>
            </a:r>
          </a:p>
          <a:p>
            <a:pPr>
              <a:lnSpc>
                <a:spcPct val="100000"/>
              </a:lnSpc>
            </a:pPr>
            <a:r>
              <a:rPr lang="en-US" sz="2400" dirty="0"/>
              <a:t>Yes, a small percentage are.</a:t>
            </a:r>
          </a:p>
          <a:p>
            <a:pPr>
              <a:lnSpc>
                <a:spcPct val="100000"/>
              </a:lnSpc>
            </a:pPr>
            <a:r>
              <a:rPr lang="en-US" sz="2400" dirty="0"/>
              <a:t>Yes, at least half of them are.</a:t>
            </a:r>
          </a:p>
          <a:p>
            <a:pPr>
              <a:lnSpc>
                <a:spcPct val="100000"/>
              </a:lnSpc>
            </a:pPr>
            <a:r>
              <a:rPr lang="en-US" sz="2400" dirty="0"/>
              <a:t>Yes, the majority of them are.</a:t>
            </a:r>
          </a:p>
        </p:txBody>
      </p:sp>
    </p:spTree>
    <p:extLst>
      <p:ext uri="{BB962C8B-B14F-4D97-AF65-F5344CB8AC3E}">
        <p14:creationId xmlns:p14="http://schemas.microsoft.com/office/powerpoint/2010/main" val="4025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Threat Assessment:  TA3 - Concretely align compensating controls to each threat against internal and third-party software.</a:t>
            </a: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Explicitly evaluate risk from third-party components</a:t>
            </a:r>
          </a:p>
          <a:p>
            <a:pPr marL="457200" indent="-457200">
              <a:lnSpc>
                <a:spcPts val="1800"/>
              </a:lnSpc>
              <a:buFont typeface="+mj-lt"/>
              <a:buAutoNum type="alphaUcPeriod"/>
            </a:pPr>
            <a:r>
              <a:rPr lang="en-US" sz="2000" dirty="0"/>
              <a:t>Elaborate threat models with compensating controls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Deeper consideration of full threat profile for each software project</a:t>
            </a:r>
          </a:p>
          <a:p>
            <a:pPr marL="457200" indent="-457200">
              <a:lnSpc>
                <a:spcPts val="1800"/>
              </a:lnSpc>
              <a:buFont typeface="+mj-lt"/>
              <a:buAutoNum type="arabicPeriod"/>
            </a:pPr>
            <a:r>
              <a:rPr lang="en-US" sz="2000" dirty="0"/>
              <a:t>Detailed mapping of assurance features to established threats against each software project</a:t>
            </a:r>
          </a:p>
          <a:p>
            <a:pPr marL="457200" indent="-457200">
              <a:lnSpc>
                <a:spcPts val="1800"/>
              </a:lnSpc>
              <a:buFont typeface="+mj-lt"/>
              <a:buAutoNum type="arabicPeriod"/>
            </a:pPr>
            <a:r>
              <a:rPr lang="en-US" sz="2000" dirty="0"/>
              <a:t>Artifacts to document due diligence based on business function of each software project</a:t>
            </a:r>
          </a:p>
          <a:p>
            <a:pPr marL="0" indent="0">
              <a:lnSpc>
                <a:spcPts val="1800"/>
              </a:lnSpc>
              <a:buNone/>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421581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TA3-A: Threat Assessment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26:  </a:t>
            </a:r>
            <a:r>
              <a:rPr lang="en-US" sz="2000" dirty="0"/>
              <a:t>Do project teams specifically consider risk from external software?</a:t>
            </a:r>
          </a:p>
          <a:p>
            <a:pPr marL="0" indent="0">
              <a:lnSpc>
                <a:spcPct val="100000"/>
              </a:lnSpc>
              <a:buNone/>
            </a:pPr>
            <a:r>
              <a:rPr lang="en-US" sz="2000" b="1" dirty="0"/>
              <a:t>Guidance:</a:t>
            </a:r>
          </a:p>
          <a:p>
            <a:pPr>
              <a:lnSpc>
                <a:spcPct val="100000"/>
              </a:lnSpc>
            </a:pPr>
            <a:r>
              <a:rPr lang="en-US" sz="2000" dirty="0"/>
              <a:t>Third-party, external libraries and code used in each project are clearly identified and documented for each project.</a:t>
            </a:r>
          </a:p>
          <a:p>
            <a:pPr>
              <a:lnSpc>
                <a:spcPct val="100000"/>
              </a:lnSpc>
            </a:pPr>
            <a:r>
              <a:rPr lang="en-US" sz="2000" dirty="0"/>
              <a:t>Project threat models are updated based on identified threat agents and motivations for third party libraries and code.</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a small percentage are.</a:t>
            </a:r>
          </a:p>
          <a:p>
            <a:pPr>
              <a:lnSpc>
                <a:spcPct val="100000"/>
              </a:lnSpc>
            </a:pPr>
            <a:r>
              <a:rPr lang="en-US" sz="2000" dirty="0"/>
              <a:t>Yes, at least half of them are.</a:t>
            </a:r>
          </a:p>
          <a:p>
            <a:pPr>
              <a:lnSpc>
                <a:spcPct val="100000"/>
              </a:lnSpc>
            </a:pPr>
            <a:r>
              <a:rPr lang="en-US" sz="2000" dirty="0"/>
              <a:t>Yes, the majority of them are.</a:t>
            </a:r>
          </a:p>
        </p:txBody>
      </p:sp>
    </p:spTree>
    <p:extLst>
      <p:ext uri="{BB962C8B-B14F-4D97-AF65-F5344CB8AC3E}">
        <p14:creationId xmlns:p14="http://schemas.microsoft.com/office/powerpoint/2010/main" val="89520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TA3-B: Threat Assessment</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400" b="1" dirty="0"/>
              <a:t>Question 27:  </a:t>
            </a:r>
            <a:r>
              <a:rPr lang="en-US" sz="1400" dirty="0"/>
              <a:t>Are the majority of the protection mechanisms and controls captured and mapped back to threats?</a:t>
            </a:r>
          </a:p>
          <a:p>
            <a:pPr marL="0" indent="0">
              <a:lnSpc>
                <a:spcPct val="100000"/>
              </a:lnSpc>
              <a:buNone/>
            </a:pPr>
            <a:r>
              <a:rPr lang="en-US" sz="1400" b="1" dirty="0"/>
              <a:t>Guidance:</a:t>
            </a:r>
          </a:p>
          <a:p>
            <a:pPr>
              <a:lnSpc>
                <a:spcPct val="100000"/>
              </a:lnSpc>
            </a:pPr>
            <a:r>
              <a:rPr lang="en-US" sz="1400" dirty="0"/>
              <a:t>An assessment for each project has been conducted to identify mitigating controls that prevent preconditions identified in attack trees or threat models.</a:t>
            </a:r>
          </a:p>
          <a:p>
            <a:pPr>
              <a:lnSpc>
                <a:spcPct val="100000"/>
              </a:lnSpc>
            </a:pPr>
            <a:r>
              <a:rPr lang="en-US" sz="1400" dirty="0"/>
              <a:t>This assessment is updated each time new features or requirements are introduced or the attack tree is modified.</a:t>
            </a:r>
          </a:p>
          <a:p>
            <a:pPr>
              <a:lnSpc>
                <a:spcPct val="100000"/>
              </a:lnSpc>
            </a:pPr>
            <a:r>
              <a:rPr lang="en-US" sz="1400" dirty="0"/>
              <a:t>Mitigating controls have been documented within the attack tree or threat model.</a:t>
            </a:r>
          </a:p>
          <a:p>
            <a:pPr>
              <a:lnSpc>
                <a:spcPct val="100000"/>
              </a:lnSpc>
            </a:pPr>
            <a:r>
              <a:rPr lang="en-US" sz="1400" dirty="0"/>
              <a:t>Mitigating controls or security requirements have been added to each project to address any preconditions that still lead to a successful attack within attack trees.</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a small percentage are.</a:t>
            </a:r>
          </a:p>
          <a:p>
            <a:pPr>
              <a:lnSpc>
                <a:spcPct val="100000"/>
              </a:lnSpc>
            </a:pPr>
            <a:r>
              <a:rPr lang="en-US" sz="1400" dirty="0"/>
              <a:t>Yes, at least half of them are.</a:t>
            </a:r>
          </a:p>
          <a:p>
            <a:pPr>
              <a:lnSpc>
                <a:spcPct val="100000"/>
              </a:lnSpc>
            </a:pPr>
            <a:r>
              <a:rPr lang="en-US" sz="1400" dirty="0"/>
              <a:t>Yes, the majority of them are.</a:t>
            </a:r>
          </a:p>
        </p:txBody>
      </p:sp>
    </p:spTree>
    <p:extLst>
      <p:ext uri="{BB962C8B-B14F-4D97-AF65-F5344CB8AC3E}">
        <p14:creationId xmlns:p14="http://schemas.microsoft.com/office/powerpoint/2010/main" val="4759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Security Requirements:  SR1 - Consider security explicitly during the software requirements process.</a:t>
            </a: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Derive security requirements from business functionality</a:t>
            </a:r>
          </a:p>
          <a:p>
            <a:pPr marL="457200" indent="-457200">
              <a:lnSpc>
                <a:spcPts val="1800"/>
              </a:lnSpc>
              <a:buFont typeface="+mj-lt"/>
              <a:buAutoNum type="alphaUcPeriod"/>
            </a:pPr>
            <a:r>
              <a:rPr lang="en-US" sz="2000" dirty="0"/>
              <a:t>Evaluate security and compliance guidance for requirements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High-level alignment of development effort with business risks</a:t>
            </a:r>
          </a:p>
          <a:p>
            <a:pPr marL="457200" indent="-457200">
              <a:lnSpc>
                <a:spcPts val="1800"/>
              </a:lnSpc>
              <a:buFont typeface="+mj-lt"/>
              <a:buAutoNum type="arabicPeriod"/>
            </a:pPr>
            <a:r>
              <a:rPr lang="en-US" sz="2000" dirty="0"/>
              <a:t>Ad hoc capturing of industry best-practices for security as explicit requirements</a:t>
            </a:r>
          </a:p>
          <a:p>
            <a:pPr marL="457200" indent="-457200">
              <a:lnSpc>
                <a:spcPts val="1800"/>
              </a:lnSpc>
              <a:buFont typeface="+mj-lt"/>
              <a:buAutoNum type="arabicPeriod"/>
            </a:pPr>
            <a:r>
              <a:rPr lang="en-US" sz="2000" dirty="0"/>
              <a:t>Awareness amongst stakeholders of measures being taken to mitigate risk from software</a:t>
            </a:r>
          </a:p>
          <a:p>
            <a:endParaRPr lang="en-US" sz="2000" dirty="0"/>
          </a:p>
          <a:p>
            <a:endParaRPr lang="en-US" sz="2000" dirty="0"/>
          </a:p>
          <a:p>
            <a:pPr lvl="1"/>
            <a:endParaRPr lang="en-US" sz="2000" dirty="0"/>
          </a:p>
        </p:txBody>
      </p:sp>
    </p:spTree>
    <p:extLst>
      <p:ext uri="{BB962C8B-B14F-4D97-AF65-F5344CB8AC3E}">
        <p14:creationId xmlns:p14="http://schemas.microsoft.com/office/powerpoint/2010/main" val="187929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SR1-A: Security Requirements</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28:  </a:t>
            </a:r>
            <a:r>
              <a:rPr lang="en-US" sz="1600" dirty="0"/>
              <a:t>Do project teams specify security requirements during development?</a:t>
            </a:r>
          </a:p>
          <a:p>
            <a:pPr marL="0" indent="0">
              <a:lnSpc>
                <a:spcPct val="100000"/>
              </a:lnSpc>
              <a:buNone/>
            </a:pPr>
            <a:r>
              <a:rPr lang="en-US" sz="1600" b="1" dirty="0"/>
              <a:t>Guidance:</a:t>
            </a:r>
          </a:p>
          <a:p>
            <a:pPr>
              <a:lnSpc>
                <a:spcPct val="100000"/>
              </a:lnSpc>
            </a:pPr>
            <a:r>
              <a:rPr lang="en-US" sz="1600" dirty="0"/>
              <a:t>Security requirements are derived from functional requirements and customer/organization concerns.</a:t>
            </a:r>
          </a:p>
          <a:p>
            <a:pPr>
              <a:lnSpc>
                <a:spcPct val="100000"/>
              </a:lnSpc>
            </a:pPr>
            <a:r>
              <a:rPr lang="en-US" sz="1600" dirty="0"/>
              <a:t>A security auditor leads specification of security requirements within each project.</a:t>
            </a:r>
          </a:p>
          <a:p>
            <a:pPr>
              <a:lnSpc>
                <a:spcPct val="100000"/>
              </a:lnSpc>
            </a:pPr>
            <a:r>
              <a:rPr lang="en-US" sz="1600" dirty="0"/>
              <a:t>Security requirements are specific, measurable, and reasonable.</a:t>
            </a:r>
          </a:p>
          <a:p>
            <a:pPr>
              <a:lnSpc>
                <a:spcPct val="100000"/>
              </a:lnSpc>
            </a:pPr>
            <a:r>
              <a:rPr lang="en-US" sz="1600" dirty="0"/>
              <a:t>Security requirements are documented for each project.</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a small percentage do.</a:t>
            </a:r>
          </a:p>
          <a:p>
            <a:pPr>
              <a:lnSpc>
                <a:spcPct val="100000"/>
              </a:lnSpc>
            </a:pPr>
            <a:r>
              <a:rPr lang="en-US" sz="1600" dirty="0"/>
              <a:t>Yes, at least half of them do.</a:t>
            </a:r>
          </a:p>
          <a:p>
            <a:pPr>
              <a:lnSpc>
                <a:spcPct val="100000"/>
              </a:lnSpc>
            </a:pPr>
            <a:r>
              <a:rPr lang="en-US" sz="1600" dirty="0"/>
              <a:t>Yes, the majority of them do.</a:t>
            </a:r>
          </a:p>
        </p:txBody>
      </p:sp>
    </p:spTree>
    <p:extLst>
      <p:ext uri="{BB962C8B-B14F-4D97-AF65-F5344CB8AC3E}">
        <p14:creationId xmlns:p14="http://schemas.microsoft.com/office/powerpoint/2010/main" val="25853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SR1-B: Security Requirements</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700" b="1" dirty="0"/>
              <a:t>Question 29:  </a:t>
            </a:r>
            <a:r>
              <a:rPr lang="en-US" sz="1700" dirty="0"/>
              <a:t>Do project teams pull requirements from best practices and compliance guidance?</a:t>
            </a:r>
          </a:p>
          <a:p>
            <a:pPr marL="0" indent="0">
              <a:lnSpc>
                <a:spcPct val="100000"/>
              </a:lnSpc>
              <a:buNone/>
            </a:pPr>
            <a:r>
              <a:rPr lang="en-US" sz="1700" b="1" dirty="0"/>
              <a:t>Guidance:</a:t>
            </a:r>
          </a:p>
          <a:p>
            <a:pPr>
              <a:lnSpc>
                <a:spcPct val="100000"/>
              </a:lnSpc>
            </a:pPr>
            <a:r>
              <a:rPr lang="en-US" sz="1700" dirty="0"/>
              <a:t>Industry best practices are used to derive additional security requirements.</a:t>
            </a:r>
          </a:p>
          <a:p>
            <a:pPr>
              <a:lnSpc>
                <a:spcPct val="100000"/>
              </a:lnSpc>
            </a:pPr>
            <a:r>
              <a:rPr lang="en-US" sz="1700" dirty="0"/>
              <a:t>Existing code bases are analyzed by a security auditor for opportunities to add security requirements.</a:t>
            </a:r>
          </a:p>
          <a:p>
            <a:pPr>
              <a:lnSpc>
                <a:spcPct val="100000"/>
              </a:lnSpc>
            </a:pPr>
            <a:r>
              <a:rPr lang="en-US" sz="1700" dirty="0"/>
              <a:t>Plans to refactor existing code to implement security requirements are prioritized by project stakeholders including risk management, senior developers, and architects.</a:t>
            </a:r>
          </a:p>
          <a:p>
            <a:pPr marL="0" indent="0">
              <a:lnSpc>
                <a:spcPct val="100000"/>
              </a:lnSpc>
              <a:buNone/>
            </a:pPr>
            <a:r>
              <a:rPr lang="en-US" sz="1700" b="1" dirty="0"/>
              <a:t>Possible Answers:</a:t>
            </a:r>
          </a:p>
          <a:p>
            <a:pPr>
              <a:lnSpc>
                <a:spcPct val="100000"/>
              </a:lnSpc>
            </a:pPr>
            <a:r>
              <a:rPr lang="en-US" sz="1700" dirty="0"/>
              <a:t>No</a:t>
            </a:r>
          </a:p>
          <a:p>
            <a:pPr>
              <a:lnSpc>
                <a:spcPct val="100000"/>
              </a:lnSpc>
            </a:pPr>
            <a:r>
              <a:rPr lang="en-US" sz="1700" dirty="0"/>
              <a:t>Yes, teams write/run their own</a:t>
            </a:r>
          </a:p>
          <a:p>
            <a:pPr>
              <a:lnSpc>
                <a:spcPct val="100000"/>
              </a:lnSpc>
            </a:pPr>
            <a:r>
              <a:rPr lang="en-US" sz="1700" dirty="0"/>
              <a:t>Yes, there is a standard set.</a:t>
            </a:r>
          </a:p>
          <a:p>
            <a:pPr>
              <a:lnSpc>
                <a:spcPct val="100000"/>
              </a:lnSpc>
            </a:pPr>
            <a:r>
              <a:rPr lang="en-US" sz="1700" dirty="0"/>
              <a:t>Yes, the standard set and it is integrated.</a:t>
            </a:r>
          </a:p>
        </p:txBody>
      </p:sp>
    </p:spTree>
    <p:extLst>
      <p:ext uri="{BB962C8B-B14F-4D97-AF65-F5344CB8AC3E}">
        <p14:creationId xmlns:p14="http://schemas.microsoft.com/office/powerpoint/2010/main" val="92124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Security Requirements:  SR2 - Increase granularity of security requirements derived from business logic and known risks.</a:t>
            </a: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fontScale="850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Build an access control matrix for resources and capabilities</a:t>
            </a:r>
          </a:p>
          <a:p>
            <a:pPr marL="457200" indent="-457200">
              <a:lnSpc>
                <a:spcPts val="1800"/>
              </a:lnSpc>
              <a:buFont typeface="+mj-lt"/>
              <a:buAutoNum type="alphaUcPeriod"/>
            </a:pPr>
            <a:r>
              <a:rPr lang="en-US" sz="2000" dirty="0"/>
              <a:t>Specify security requirements based on known risks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Detailed understanding of attack scenarios against business logic</a:t>
            </a:r>
          </a:p>
          <a:p>
            <a:pPr marL="457200" indent="-457200">
              <a:lnSpc>
                <a:spcPts val="1800"/>
              </a:lnSpc>
              <a:buFont typeface="+mj-lt"/>
              <a:buAutoNum type="arabicPeriod"/>
            </a:pPr>
            <a:r>
              <a:rPr lang="en-US" sz="2000" dirty="0"/>
              <a:t>Prioritized development effort for security features based on likely attacks</a:t>
            </a:r>
          </a:p>
          <a:p>
            <a:pPr marL="457200" indent="-457200">
              <a:lnSpc>
                <a:spcPts val="1800"/>
              </a:lnSpc>
              <a:buFont typeface="+mj-lt"/>
              <a:buAutoNum type="arabicPeriod"/>
            </a:pPr>
            <a:r>
              <a:rPr lang="en-US" sz="2000" dirty="0"/>
              <a:t>More educated decision making for tradeoffs between features and security efforts</a:t>
            </a:r>
          </a:p>
          <a:p>
            <a:pPr marL="457200" indent="-457200">
              <a:lnSpc>
                <a:spcPts val="1800"/>
              </a:lnSpc>
              <a:buFont typeface="+mj-lt"/>
              <a:buAutoNum type="arabicPeriod"/>
            </a:pPr>
            <a:r>
              <a:rPr lang="en-US" sz="2000" dirty="0"/>
              <a:t>Stakeholders that can better avoid functional requirements that inherently have security flaws</a:t>
            </a:r>
          </a:p>
          <a:p>
            <a:pPr marL="457200" indent="-457200">
              <a:lnSpc>
                <a:spcPts val="1800"/>
              </a:lnSpc>
              <a:buFont typeface="+mj-lt"/>
              <a:buAutoNum type="arabicPeriod"/>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18961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SR2-A: Security Requirements</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30:  </a:t>
            </a:r>
            <a:r>
              <a:rPr lang="en-US" sz="1600" dirty="0"/>
              <a:t>Do stakeholders review access control matrices for relevant projects?</a:t>
            </a:r>
          </a:p>
          <a:p>
            <a:pPr marL="0" indent="0">
              <a:lnSpc>
                <a:spcPct val="100000"/>
              </a:lnSpc>
              <a:buNone/>
            </a:pPr>
            <a:r>
              <a:rPr lang="en-US" sz="1600" b="1" dirty="0"/>
              <a:t>Guidance:</a:t>
            </a:r>
          </a:p>
          <a:p>
            <a:pPr>
              <a:lnSpc>
                <a:spcPct val="100000"/>
              </a:lnSpc>
            </a:pPr>
            <a:r>
              <a:rPr lang="en-US" sz="1600" dirty="0"/>
              <a:t>Users, roles, and privileges are identified in each project.</a:t>
            </a:r>
          </a:p>
          <a:p>
            <a:pPr>
              <a:lnSpc>
                <a:spcPct val="100000"/>
              </a:lnSpc>
            </a:pPr>
            <a:r>
              <a:rPr lang="en-US" sz="1600" dirty="0"/>
              <a:t>Resources and capabilities are identified in each project.</a:t>
            </a:r>
          </a:p>
          <a:p>
            <a:pPr>
              <a:lnSpc>
                <a:spcPct val="100000"/>
              </a:lnSpc>
            </a:pPr>
            <a:r>
              <a:rPr lang="en-US" sz="1600" dirty="0"/>
              <a:t>A matrix of roles and capabilities is documented for each project.</a:t>
            </a:r>
          </a:p>
          <a:p>
            <a:pPr>
              <a:lnSpc>
                <a:spcPct val="100000"/>
              </a:lnSpc>
            </a:pPr>
            <a:r>
              <a:rPr lang="en-US" sz="1600" dirty="0"/>
              <a:t>As new features are introduced, the matrix documentation is updated.</a:t>
            </a:r>
          </a:p>
          <a:p>
            <a:pPr>
              <a:lnSpc>
                <a:spcPct val="100000"/>
              </a:lnSpc>
            </a:pPr>
            <a:r>
              <a:rPr lang="en-US" sz="1600" dirty="0"/>
              <a:t>The matrix is reviewed with project stakeholders prior to release.</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a small percentage do.</a:t>
            </a:r>
          </a:p>
          <a:p>
            <a:pPr>
              <a:lnSpc>
                <a:spcPct val="100000"/>
              </a:lnSpc>
            </a:pPr>
            <a:r>
              <a:rPr lang="en-US" sz="1600" dirty="0"/>
              <a:t>Yes, at least half of them do.</a:t>
            </a:r>
          </a:p>
          <a:p>
            <a:pPr>
              <a:lnSpc>
                <a:spcPct val="100000"/>
              </a:lnSpc>
            </a:pPr>
            <a:r>
              <a:rPr lang="en-US" sz="1600" dirty="0"/>
              <a:t>Yes, the majority of them do.</a:t>
            </a:r>
          </a:p>
        </p:txBody>
      </p:sp>
    </p:spTree>
    <p:extLst>
      <p:ext uri="{BB962C8B-B14F-4D97-AF65-F5344CB8AC3E}">
        <p14:creationId xmlns:p14="http://schemas.microsoft.com/office/powerpoint/2010/main" val="162969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rmAutofit fontScale="90000"/>
          </a:bodyPr>
          <a:lstStyle/>
          <a:p>
            <a:r>
              <a:rPr lang="en-US" sz="3000" b="1" dirty="0">
                <a:solidFill>
                  <a:srgbClr val="00B050"/>
                </a:solidFill>
                <a:latin typeface="Arial" charset="0"/>
                <a:ea typeface="Arial" charset="0"/>
                <a:cs typeface="Arial" charset="0"/>
              </a:rPr>
              <a:t>Build Cycle Cadence</a:t>
            </a:r>
          </a:p>
        </p:txBody>
      </p:sp>
      <p:pic>
        <p:nvPicPr>
          <p:cNvPr id="4" name="Picture 3">
            <a:extLst>
              <a:ext uri="{FF2B5EF4-FFF2-40B4-BE49-F238E27FC236}">
                <a16:creationId xmlns:a16="http://schemas.microsoft.com/office/drawing/2014/main" id="{7373CDD8-E552-DB4E-A93E-B25C671350ED}"/>
              </a:ext>
            </a:extLst>
          </p:cNvPr>
          <p:cNvPicPr>
            <a:picLocks noChangeAspect="1"/>
          </p:cNvPicPr>
          <p:nvPr/>
        </p:nvPicPr>
        <p:blipFill rotWithShape="1">
          <a:blip r:embed="rId3"/>
          <a:srcRect t="12171"/>
          <a:stretch/>
        </p:blipFill>
        <p:spPr>
          <a:xfrm>
            <a:off x="289560" y="1139687"/>
            <a:ext cx="7239000" cy="4361346"/>
          </a:xfrm>
          <a:prstGeom prst="rect">
            <a:avLst/>
          </a:prstGeom>
        </p:spPr>
      </p:pic>
    </p:spTree>
    <p:extLst>
      <p:ext uri="{BB962C8B-B14F-4D97-AF65-F5344CB8AC3E}">
        <p14:creationId xmlns:p14="http://schemas.microsoft.com/office/powerpoint/2010/main" val="379639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SR2-B: Security Requirements</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400" b="1" dirty="0"/>
              <a:t>Question 31:  </a:t>
            </a:r>
            <a:r>
              <a:rPr lang="en-US" sz="2400" dirty="0"/>
              <a:t>Do project teams specify requirements based on feedback from other security activities?</a:t>
            </a:r>
          </a:p>
          <a:p>
            <a:pPr marL="0" indent="0">
              <a:lnSpc>
                <a:spcPct val="100000"/>
              </a:lnSpc>
              <a:buNone/>
            </a:pPr>
            <a:r>
              <a:rPr lang="en-US" sz="2400" b="1" dirty="0"/>
              <a:t>Guidance:</a:t>
            </a:r>
          </a:p>
          <a:p>
            <a:pPr>
              <a:lnSpc>
                <a:spcPct val="100000"/>
              </a:lnSpc>
            </a:pPr>
            <a:r>
              <a:rPr lang="en-US" sz="2400" dirty="0"/>
              <a:t>Additional security requirements are created based on feedback from code reviews, penetration tests, risk assessments, or other security activities.</a:t>
            </a:r>
          </a:p>
          <a:p>
            <a:pPr marL="0" indent="0">
              <a:lnSpc>
                <a:spcPct val="100000"/>
              </a:lnSpc>
              <a:buNone/>
            </a:pPr>
            <a:r>
              <a:rPr lang="en-US" sz="2400" b="1" dirty="0"/>
              <a:t>Possible Answers:</a:t>
            </a:r>
          </a:p>
          <a:p>
            <a:pPr>
              <a:lnSpc>
                <a:spcPct val="100000"/>
              </a:lnSpc>
            </a:pPr>
            <a:r>
              <a:rPr lang="en-US" sz="2400" dirty="0"/>
              <a:t>No</a:t>
            </a:r>
          </a:p>
          <a:p>
            <a:pPr>
              <a:lnSpc>
                <a:spcPct val="100000"/>
              </a:lnSpc>
            </a:pPr>
            <a:r>
              <a:rPr lang="en-US" sz="2400" dirty="0"/>
              <a:t>Yes, a small percentage do.</a:t>
            </a:r>
          </a:p>
          <a:p>
            <a:pPr>
              <a:lnSpc>
                <a:spcPct val="100000"/>
              </a:lnSpc>
            </a:pPr>
            <a:r>
              <a:rPr lang="en-US" sz="2400" dirty="0"/>
              <a:t>Yes, at least half of them do.</a:t>
            </a:r>
          </a:p>
          <a:p>
            <a:pPr>
              <a:lnSpc>
                <a:spcPct val="100000"/>
              </a:lnSpc>
            </a:pPr>
            <a:r>
              <a:rPr lang="en-US" sz="2400" dirty="0"/>
              <a:t>Yes, the majority of them do.</a:t>
            </a:r>
          </a:p>
        </p:txBody>
      </p:sp>
    </p:spTree>
    <p:extLst>
      <p:ext uri="{BB962C8B-B14F-4D97-AF65-F5344CB8AC3E}">
        <p14:creationId xmlns:p14="http://schemas.microsoft.com/office/powerpoint/2010/main" val="40973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Security Requirements:  SR3 - Mandate security requirements process for all software projects and third-party dependencies.</a:t>
            </a: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Build security requirements into supplier agreements</a:t>
            </a:r>
          </a:p>
          <a:p>
            <a:pPr marL="457200" indent="-457200">
              <a:lnSpc>
                <a:spcPts val="1800"/>
              </a:lnSpc>
              <a:buFont typeface="+mj-lt"/>
              <a:buAutoNum type="alphaUcPeriod"/>
            </a:pPr>
            <a:r>
              <a:rPr lang="en-US" sz="2000" dirty="0"/>
              <a:t>Expand audit program for security requirements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Formally set baseline for security expectations from external code</a:t>
            </a:r>
          </a:p>
          <a:p>
            <a:pPr marL="457200" indent="-457200">
              <a:lnSpc>
                <a:spcPts val="1800"/>
              </a:lnSpc>
              <a:buFont typeface="+mj-lt"/>
              <a:buAutoNum type="arabicPeriod"/>
            </a:pPr>
            <a:r>
              <a:rPr lang="en-US" sz="2000" dirty="0"/>
              <a:t>Centralized information on security effort undertaken by each project team</a:t>
            </a:r>
          </a:p>
          <a:p>
            <a:pPr marL="457200" indent="-457200">
              <a:lnSpc>
                <a:spcPts val="1800"/>
              </a:lnSpc>
              <a:buFont typeface="+mj-lt"/>
              <a:buAutoNum type="arabicPeriod"/>
            </a:pPr>
            <a:r>
              <a:rPr lang="en-US" sz="2000" dirty="0"/>
              <a:t>Ability to align resources to projects based on application risk and desired security requirements</a:t>
            </a:r>
          </a:p>
          <a:p>
            <a:pPr marL="457200" indent="-457200">
              <a:lnSpc>
                <a:spcPts val="1800"/>
              </a:lnSpc>
              <a:buFont typeface="+mj-lt"/>
              <a:buAutoNum type="arabicPeriod"/>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306476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SR3-A: Security Requirements</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400" b="1" dirty="0"/>
              <a:t>Question 32:  </a:t>
            </a:r>
            <a:r>
              <a:rPr lang="en-US" sz="2400" dirty="0"/>
              <a:t>Do stakeholders review vendor agreements for security requirements?</a:t>
            </a:r>
          </a:p>
          <a:p>
            <a:pPr marL="0" indent="0">
              <a:lnSpc>
                <a:spcPct val="100000"/>
              </a:lnSpc>
              <a:buNone/>
            </a:pPr>
            <a:r>
              <a:rPr lang="en-US" sz="2400" b="1" dirty="0"/>
              <a:t>Guidance:</a:t>
            </a:r>
          </a:p>
          <a:p>
            <a:pPr>
              <a:lnSpc>
                <a:spcPct val="100000"/>
              </a:lnSpc>
            </a:pPr>
            <a:r>
              <a:rPr lang="en-US" sz="2400" dirty="0"/>
              <a:t>During the creation of third-party agreements, specific security requirements, activities, and processes are considered for inclusion.</a:t>
            </a:r>
          </a:p>
          <a:p>
            <a:pPr marL="0" indent="0">
              <a:lnSpc>
                <a:spcPct val="100000"/>
              </a:lnSpc>
              <a:buNone/>
            </a:pPr>
            <a:r>
              <a:rPr lang="en-US" sz="2400" b="1" dirty="0"/>
              <a:t>Possible Answers:</a:t>
            </a:r>
          </a:p>
          <a:p>
            <a:pPr>
              <a:lnSpc>
                <a:spcPct val="100000"/>
              </a:lnSpc>
            </a:pPr>
            <a:r>
              <a:rPr lang="en-US" sz="2400" dirty="0"/>
              <a:t>No</a:t>
            </a:r>
          </a:p>
          <a:p>
            <a:pPr>
              <a:lnSpc>
                <a:spcPct val="100000"/>
              </a:lnSpc>
            </a:pPr>
            <a:r>
              <a:rPr lang="en-US" sz="2400" dirty="0"/>
              <a:t>Yes, a small percentage do.</a:t>
            </a:r>
          </a:p>
          <a:p>
            <a:pPr>
              <a:lnSpc>
                <a:spcPct val="100000"/>
              </a:lnSpc>
            </a:pPr>
            <a:r>
              <a:rPr lang="en-US" sz="2400" dirty="0"/>
              <a:t>Yes, at least half of them do.</a:t>
            </a:r>
          </a:p>
          <a:p>
            <a:pPr>
              <a:lnSpc>
                <a:spcPct val="100000"/>
              </a:lnSpc>
            </a:pPr>
            <a:r>
              <a:rPr lang="en-US" sz="2400" dirty="0"/>
              <a:t>Yes, the majority of them do.</a:t>
            </a:r>
          </a:p>
        </p:txBody>
      </p:sp>
    </p:spTree>
    <p:extLst>
      <p:ext uri="{BB962C8B-B14F-4D97-AF65-F5344CB8AC3E}">
        <p14:creationId xmlns:p14="http://schemas.microsoft.com/office/powerpoint/2010/main" val="291713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SR3-B: Security Requirements</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500" b="1" dirty="0"/>
              <a:t>Question 33:  </a:t>
            </a:r>
            <a:r>
              <a:rPr lang="en-US" sz="1500" dirty="0"/>
              <a:t>Are audits performed against the security requirements specified by project teams?</a:t>
            </a:r>
          </a:p>
          <a:p>
            <a:pPr marL="0" indent="0">
              <a:lnSpc>
                <a:spcPct val="100000"/>
              </a:lnSpc>
              <a:buNone/>
            </a:pPr>
            <a:r>
              <a:rPr lang="en-US" sz="1500" b="1" dirty="0"/>
              <a:t>Guidance:</a:t>
            </a:r>
          </a:p>
          <a:p>
            <a:pPr>
              <a:lnSpc>
                <a:spcPct val="100000"/>
              </a:lnSpc>
            </a:pPr>
            <a:r>
              <a:rPr lang="en-US" sz="1500" dirty="0"/>
              <a:t>Audits are routinely performed to ensure security requirements have been specified for all functional requirements.</a:t>
            </a:r>
          </a:p>
          <a:p>
            <a:pPr>
              <a:lnSpc>
                <a:spcPct val="100000"/>
              </a:lnSpc>
            </a:pPr>
            <a:r>
              <a:rPr lang="en-US" sz="1500" dirty="0"/>
              <a:t>Audits also verify attack trees are constructed and mitigating controls are annotated.</a:t>
            </a:r>
          </a:p>
          <a:p>
            <a:pPr>
              <a:lnSpc>
                <a:spcPct val="100000"/>
              </a:lnSpc>
            </a:pPr>
            <a:r>
              <a:rPr lang="en-US" sz="1500" dirty="0"/>
              <a:t>A list of unfulfilled security requirements and their projected implementation date is documented.</a:t>
            </a:r>
          </a:p>
          <a:p>
            <a:pPr>
              <a:lnSpc>
                <a:spcPct val="100000"/>
              </a:lnSpc>
            </a:pPr>
            <a:r>
              <a:rPr lang="en-US" sz="1500" dirty="0"/>
              <a:t>Security requirement audits is performed on every development iteration prior to the implementation of code.</a:t>
            </a:r>
          </a:p>
          <a:p>
            <a:pPr marL="0" indent="0">
              <a:lnSpc>
                <a:spcPct val="100000"/>
              </a:lnSpc>
              <a:buNone/>
            </a:pPr>
            <a:r>
              <a:rPr lang="en-US" sz="1500" b="1" dirty="0"/>
              <a:t>Possible Answers:</a:t>
            </a:r>
          </a:p>
          <a:p>
            <a:pPr>
              <a:lnSpc>
                <a:spcPct val="100000"/>
              </a:lnSpc>
            </a:pPr>
            <a:r>
              <a:rPr lang="en-US" sz="1500" dirty="0"/>
              <a:t>No</a:t>
            </a:r>
          </a:p>
          <a:p>
            <a:pPr>
              <a:lnSpc>
                <a:spcPct val="100000"/>
              </a:lnSpc>
            </a:pPr>
            <a:r>
              <a:rPr lang="en-US" sz="1500" dirty="0"/>
              <a:t>Yes, we did it once.</a:t>
            </a:r>
          </a:p>
          <a:p>
            <a:pPr>
              <a:lnSpc>
                <a:spcPct val="100000"/>
              </a:lnSpc>
            </a:pPr>
            <a:r>
              <a:rPr lang="en-US" sz="1500" dirty="0"/>
              <a:t>Yes, we do it every few years.</a:t>
            </a:r>
          </a:p>
          <a:p>
            <a:pPr>
              <a:lnSpc>
                <a:spcPct val="100000"/>
              </a:lnSpc>
            </a:pPr>
            <a:r>
              <a:rPr lang="en-US" sz="1500" dirty="0"/>
              <a:t>Yes, we do it at least annually.</a:t>
            </a:r>
          </a:p>
        </p:txBody>
      </p:sp>
    </p:spTree>
    <p:extLst>
      <p:ext uri="{BB962C8B-B14F-4D97-AF65-F5344CB8AC3E}">
        <p14:creationId xmlns:p14="http://schemas.microsoft.com/office/powerpoint/2010/main" val="346165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Security Architecture:  SA1 - Insert consideration of proactive security guidance into the software design process.</a:t>
            </a:r>
            <a:br>
              <a:rPr lang="en-US" sz="2000" b="1" dirty="0">
                <a:solidFill>
                  <a:srgbClr val="FFC00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Maintain list of recommended software frameworks</a:t>
            </a:r>
          </a:p>
          <a:p>
            <a:pPr marL="457200" indent="-457200">
              <a:lnSpc>
                <a:spcPts val="1800"/>
              </a:lnSpc>
              <a:buFont typeface="+mj-lt"/>
              <a:buAutoNum type="alphaUcPeriod"/>
            </a:pPr>
            <a:r>
              <a:rPr lang="en-US" sz="2000" dirty="0"/>
              <a:t>Explicitly apply security principles to design</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Ad hoc prevention of unexpected dependencies and one-off implementation choices</a:t>
            </a:r>
          </a:p>
          <a:p>
            <a:pPr marL="457200" indent="-457200">
              <a:lnSpc>
                <a:spcPts val="1800"/>
              </a:lnSpc>
              <a:buFont typeface="+mj-lt"/>
              <a:buAutoNum type="arabicPeriod"/>
            </a:pPr>
            <a:r>
              <a:rPr lang="en-US" sz="2000" dirty="0"/>
              <a:t>Stakeholders aware of increased project risk due to libraries and frameworks chosen</a:t>
            </a:r>
          </a:p>
          <a:p>
            <a:pPr marL="457200" indent="-457200">
              <a:lnSpc>
                <a:spcPts val="1800"/>
              </a:lnSpc>
              <a:buFont typeface="+mj-lt"/>
              <a:buAutoNum type="arabicPeriod"/>
            </a:pPr>
            <a:r>
              <a:rPr lang="en-US" sz="2000" dirty="0"/>
              <a:t>Established protocol within development for proactively applying security mechanisms to a design</a:t>
            </a:r>
          </a:p>
          <a:p>
            <a:pPr marL="457200" indent="-457200">
              <a:lnSpc>
                <a:spcPts val="1800"/>
              </a:lnSpc>
              <a:buFont typeface="+mj-lt"/>
              <a:buAutoNum type="arabicPeriod"/>
            </a:pPr>
            <a:endParaRPr lang="en-US" sz="2000" dirty="0"/>
          </a:p>
          <a:p>
            <a:endParaRPr lang="en-US" sz="2000" dirty="0"/>
          </a:p>
          <a:p>
            <a:endParaRPr lang="en-US" sz="2000" dirty="0"/>
          </a:p>
          <a:p>
            <a:pPr lvl="1"/>
            <a:endParaRPr lang="en-US" sz="2000" dirty="0"/>
          </a:p>
        </p:txBody>
      </p:sp>
    </p:spTree>
    <p:extLst>
      <p:ext uri="{BB962C8B-B14F-4D97-AF65-F5344CB8AC3E}">
        <p14:creationId xmlns:p14="http://schemas.microsoft.com/office/powerpoint/2010/main" val="54481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SA1-A: Security Architecture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34:  </a:t>
            </a:r>
            <a:r>
              <a:rPr lang="en-US" sz="1600" dirty="0"/>
              <a:t>Are project teams provided with a list of recommended third-party components?</a:t>
            </a:r>
          </a:p>
          <a:p>
            <a:pPr marL="0" indent="0">
              <a:lnSpc>
                <a:spcPct val="100000"/>
              </a:lnSpc>
              <a:buNone/>
            </a:pPr>
            <a:r>
              <a:rPr lang="en-US" sz="1600" b="1" dirty="0"/>
              <a:t>Guidance:</a:t>
            </a:r>
          </a:p>
          <a:p>
            <a:pPr>
              <a:lnSpc>
                <a:spcPct val="100000"/>
              </a:lnSpc>
            </a:pPr>
            <a:r>
              <a:rPr lang="en-US" sz="1600" dirty="0"/>
              <a:t>A weighted list of commonly used third-party libraries and code is collected and documented across the organization.</a:t>
            </a:r>
          </a:p>
          <a:p>
            <a:pPr>
              <a:lnSpc>
                <a:spcPct val="100000"/>
              </a:lnSpc>
            </a:pPr>
            <a:r>
              <a:rPr lang="en-US" sz="1600" dirty="0"/>
              <a:t>The libraries are informally evaluated for security based on past incidents, responses to identified issues, complexity, and appropriateness to the organization.  Risk associated with these components are documented.</a:t>
            </a:r>
          </a:p>
          <a:p>
            <a:pPr>
              <a:lnSpc>
                <a:spcPct val="100000"/>
              </a:lnSpc>
            </a:pPr>
            <a:r>
              <a:rPr lang="en-US" sz="1600" dirty="0"/>
              <a:t>A list of approved third-party libraries for use within development projects is published.</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teams write/run their own</a:t>
            </a:r>
          </a:p>
          <a:p>
            <a:pPr>
              <a:lnSpc>
                <a:spcPct val="100000"/>
              </a:lnSpc>
            </a:pPr>
            <a:r>
              <a:rPr lang="en-US" sz="1600" dirty="0"/>
              <a:t>Yes, there is a standard set.</a:t>
            </a:r>
          </a:p>
          <a:p>
            <a:pPr>
              <a:lnSpc>
                <a:spcPct val="100000"/>
              </a:lnSpc>
            </a:pPr>
            <a:r>
              <a:rPr lang="en-US" sz="1600" dirty="0"/>
              <a:t>Yes, the standard set and it is integrated.</a:t>
            </a:r>
          </a:p>
        </p:txBody>
      </p:sp>
    </p:spTree>
    <p:extLst>
      <p:ext uri="{BB962C8B-B14F-4D97-AF65-F5344CB8AC3E}">
        <p14:creationId xmlns:p14="http://schemas.microsoft.com/office/powerpoint/2010/main" val="80370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SA1-B: Security Architecture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b="1" dirty="0"/>
              <a:t>Question 35:  </a:t>
            </a:r>
            <a:r>
              <a:rPr lang="en-US" sz="2000" dirty="0"/>
              <a:t>Are project teams aware of secure design principles and do they apply them consistently?</a:t>
            </a:r>
          </a:p>
          <a:p>
            <a:pPr marL="0" indent="0">
              <a:lnSpc>
                <a:spcPct val="100000"/>
              </a:lnSpc>
              <a:buNone/>
            </a:pPr>
            <a:r>
              <a:rPr lang="en-US" sz="2000" b="1" dirty="0"/>
              <a:t>Guidance:</a:t>
            </a:r>
          </a:p>
          <a:p>
            <a:pPr>
              <a:lnSpc>
                <a:spcPct val="100000"/>
              </a:lnSpc>
            </a:pPr>
            <a:r>
              <a:rPr lang="en-US" sz="2000" dirty="0"/>
              <a:t>A list of secure design principles (such as defense in depth) have been collected and documented.</a:t>
            </a:r>
          </a:p>
          <a:p>
            <a:pPr>
              <a:lnSpc>
                <a:spcPct val="100000"/>
              </a:lnSpc>
            </a:pPr>
            <a:r>
              <a:rPr lang="en-US" sz="2000" dirty="0"/>
              <a:t>These principles are used as a checklist during the design phase of each project.</a:t>
            </a:r>
          </a:p>
          <a:p>
            <a:pPr marL="0" indent="0">
              <a:lnSpc>
                <a:spcPct val="100000"/>
              </a:lnSpc>
              <a:buNone/>
            </a:pPr>
            <a:r>
              <a:rPr lang="en-US" sz="2000" b="1" dirty="0"/>
              <a:t>Possible Answers:</a:t>
            </a:r>
          </a:p>
          <a:p>
            <a:pPr>
              <a:lnSpc>
                <a:spcPct val="100000"/>
              </a:lnSpc>
            </a:pPr>
            <a:r>
              <a:rPr lang="en-US" sz="2000" dirty="0"/>
              <a:t>No</a:t>
            </a:r>
          </a:p>
          <a:p>
            <a:pPr>
              <a:lnSpc>
                <a:spcPct val="100000"/>
              </a:lnSpc>
            </a:pPr>
            <a:r>
              <a:rPr lang="en-US" sz="2000" dirty="0"/>
              <a:t>Yes, a small percentage are/do.</a:t>
            </a:r>
          </a:p>
          <a:p>
            <a:pPr>
              <a:lnSpc>
                <a:spcPct val="100000"/>
              </a:lnSpc>
            </a:pPr>
            <a:r>
              <a:rPr lang="en-US" sz="2000" dirty="0"/>
              <a:t>Yes, at least half of them are/do.</a:t>
            </a:r>
          </a:p>
          <a:p>
            <a:pPr>
              <a:lnSpc>
                <a:spcPct val="100000"/>
              </a:lnSpc>
            </a:pPr>
            <a:r>
              <a:rPr lang="en-US" sz="2000" dirty="0"/>
              <a:t>Yes, the majority of them are/do.</a:t>
            </a:r>
          </a:p>
        </p:txBody>
      </p:sp>
    </p:spTree>
    <p:extLst>
      <p:ext uri="{BB962C8B-B14F-4D97-AF65-F5344CB8AC3E}">
        <p14:creationId xmlns:p14="http://schemas.microsoft.com/office/powerpoint/2010/main" val="6584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Security Architecture:  SA2 - Direct the software design</a:t>
            </a:r>
            <a:br>
              <a:rPr lang="en-US" sz="2000" b="1" dirty="0">
                <a:solidFill>
                  <a:srgbClr val="FFC000"/>
                </a:solidFill>
                <a:latin typeface="Arial" charset="0"/>
                <a:ea typeface="Arial" charset="0"/>
                <a:cs typeface="Arial" charset="0"/>
              </a:rPr>
            </a:br>
            <a:r>
              <a:rPr lang="en-US" sz="2000" b="1" dirty="0">
                <a:solidFill>
                  <a:srgbClr val="FFC000"/>
                </a:solidFill>
                <a:latin typeface="Arial" charset="0"/>
                <a:ea typeface="Arial" charset="0"/>
                <a:cs typeface="Arial" charset="0"/>
              </a:rPr>
              <a:t>process toward known secure services and secure-by-default designs.</a:t>
            </a:r>
            <a:br>
              <a:rPr lang="en-US" sz="2000" b="1" dirty="0">
                <a:solidFill>
                  <a:srgbClr val="FFC00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Identify and promote security services and infrastructure</a:t>
            </a:r>
          </a:p>
          <a:p>
            <a:pPr marL="457200" indent="-457200">
              <a:lnSpc>
                <a:spcPts val="1800"/>
              </a:lnSpc>
              <a:buFont typeface="+mj-lt"/>
              <a:buAutoNum type="alphaUcPeriod"/>
            </a:pPr>
            <a:r>
              <a:rPr lang="en-US" sz="2000" dirty="0"/>
              <a:t>Identify security design patterns from architecture</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Detailed mapping of assets to user roles to encourage better compartmentalization in design</a:t>
            </a:r>
          </a:p>
          <a:p>
            <a:pPr marL="457200" indent="-457200">
              <a:lnSpc>
                <a:spcPts val="1800"/>
              </a:lnSpc>
              <a:buFont typeface="+mj-lt"/>
              <a:buAutoNum type="arabicPeriod"/>
            </a:pPr>
            <a:r>
              <a:rPr lang="en-US" sz="2000" dirty="0"/>
              <a:t>Reusable design building blocks for provision of security protections and functionality</a:t>
            </a:r>
          </a:p>
          <a:p>
            <a:pPr marL="457200" indent="-457200">
              <a:lnSpc>
                <a:spcPts val="1800"/>
              </a:lnSpc>
              <a:buFont typeface="+mj-lt"/>
              <a:buAutoNum type="arabicPeriod"/>
            </a:pPr>
            <a:r>
              <a:rPr lang="en-US" sz="2000" dirty="0"/>
              <a:t>Increased confidence for software projects from use of established design techniques for security</a:t>
            </a:r>
          </a:p>
          <a:p>
            <a:endParaRPr lang="en-US" sz="2000" dirty="0"/>
          </a:p>
          <a:p>
            <a:endParaRPr lang="en-US" sz="2000" dirty="0"/>
          </a:p>
          <a:p>
            <a:pPr lvl="1"/>
            <a:endParaRPr lang="en-US" sz="2000" dirty="0"/>
          </a:p>
        </p:txBody>
      </p:sp>
    </p:spTree>
    <p:extLst>
      <p:ext uri="{BB962C8B-B14F-4D97-AF65-F5344CB8AC3E}">
        <p14:creationId xmlns:p14="http://schemas.microsoft.com/office/powerpoint/2010/main" val="828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SA2-A: Security Architecture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400" b="1" dirty="0"/>
              <a:t>Question 36:  </a:t>
            </a:r>
            <a:r>
              <a:rPr lang="en-US" sz="1400" dirty="0"/>
              <a:t>Do you advertise shared security services with guidance for project teams?</a:t>
            </a:r>
          </a:p>
          <a:p>
            <a:pPr marL="0" indent="0">
              <a:lnSpc>
                <a:spcPct val="100000"/>
              </a:lnSpc>
              <a:buNone/>
            </a:pPr>
            <a:r>
              <a:rPr lang="en-US" sz="1400" b="1" dirty="0"/>
              <a:t>Guidance:</a:t>
            </a:r>
          </a:p>
          <a:p>
            <a:pPr>
              <a:lnSpc>
                <a:spcPct val="100000"/>
              </a:lnSpc>
            </a:pPr>
            <a:r>
              <a:rPr lang="en-US" sz="1400" dirty="0"/>
              <a:t>A list of reusable  resources is collected and categorized based on the security mechanisms they fulfill (LDAP server, single sign-on server, etc.).</a:t>
            </a:r>
          </a:p>
          <a:p>
            <a:pPr>
              <a:lnSpc>
                <a:spcPct val="100000"/>
              </a:lnSpc>
            </a:pPr>
            <a:r>
              <a:rPr lang="en-US" sz="1400" dirty="0"/>
              <a:t>The organization has selected a set of reusable resources to standardize on.</a:t>
            </a:r>
          </a:p>
          <a:p>
            <a:pPr>
              <a:lnSpc>
                <a:spcPct val="100000"/>
              </a:lnSpc>
            </a:pPr>
            <a:r>
              <a:rPr lang="en-US" sz="1400" dirty="0"/>
              <a:t>These resources have been thoroughly audited for security issues.</a:t>
            </a:r>
          </a:p>
          <a:p>
            <a:pPr>
              <a:lnSpc>
                <a:spcPct val="100000"/>
              </a:lnSpc>
            </a:pPr>
            <a:r>
              <a:rPr lang="en-US" sz="1400" dirty="0"/>
              <a:t>Design guidance has been created for secure integration of each component within a project.</a:t>
            </a:r>
          </a:p>
          <a:p>
            <a:pPr>
              <a:lnSpc>
                <a:spcPct val="100000"/>
              </a:lnSpc>
            </a:pPr>
            <a:r>
              <a:rPr lang="en-US" sz="1400" dirty="0"/>
              <a:t>Project groups receive training regarding the proper use and integration of these components.</a:t>
            </a:r>
          </a:p>
          <a:p>
            <a:pPr marL="0" indent="0">
              <a:lnSpc>
                <a:spcPct val="100000"/>
              </a:lnSpc>
              <a:buNone/>
            </a:pPr>
            <a:r>
              <a:rPr lang="en-US" sz="1400" b="1" dirty="0"/>
              <a:t>Possible Answers:</a:t>
            </a:r>
          </a:p>
          <a:p>
            <a:pPr>
              <a:lnSpc>
                <a:spcPct val="100000"/>
              </a:lnSpc>
            </a:pPr>
            <a:r>
              <a:rPr lang="en-US" sz="1400" dirty="0"/>
              <a:t>No</a:t>
            </a:r>
          </a:p>
          <a:p>
            <a:pPr>
              <a:lnSpc>
                <a:spcPct val="100000"/>
              </a:lnSpc>
            </a:pPr>
            <a:r>
              <a:rPr lang="en-US" sz="1400" dirty="0"/>
              <a:t>Yes, localized to business areas.</a:t>
            </a:r>
          </a:p>
          <a:p>
            <a:pPr>
              <a:lnSpc>
                <a:spcPct val="100000"/>
              </a:lnSpc>
            </a:pPr>
            <a:r>
              <a:rPr lang="en-US" sz="1400" dirty="0"/>
              <a:t>Yes, across the organization.</a:t>
            </a:r>
          </a:p>
          <a:p>
            <a:pPr>
              <a:lnSpc>
                <a:spcPct val="100000"/>
              </a:lnSpc>
            </a:pPr>
            <a:r>
              <a:rPr lang="en-US" sz="1400" dirty="0"/>
              <a:t>Yes, across the organization and required.</a:t>
            </a:r>
          </a:p>
        </p:txBody>
      </p:sp>
    </p:spTree>
    <p:extLst>
      <p:ext uri="{BB962C8B-B14F-4D97-AF65-F5344CB8AC3E}">
        <p14:creationId xmlns:p14="http://schemas.microsoft.com/office/powerpoint/2010/main" val="32050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SA2-B: Security Architecture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37:  </a:t>
            </a:r>
            <a:r>
              <a:rPr lang="en-US" sz="1600" dirty="0"/>
              <a:t>Are project teams provided with prescriptive design patterns based on their application architecture?</a:t>
            </a:r>
          </a:p>
          <a:p>
            <a:pPr marL="0" indent="0">
              <a:lnSpc>
                <a:spcPct val="100000"/>
              </a:lnSpc>
              <a:buNone/>
            </a:pPr>
            <a:r>
              <a:rPr lang="en-US" sz="1600" b="1" dirty="0"/>
              <a:t>Guidance:</a:t>
            </a:r>
          </a:p>
          <a:p>
            <a:pPr>
              <a:lnSpc>
                <a:spcPct val="100000"/>
              </a:lnSpc>
            </a:pPr>
            <a:r>
              <a:rPr lang="en-US" sz="1600" dirty="0"/>
              <a:t>Each project is categorized based on architecture (client-server, web application, thick client, etc.).</a:t>
            </a:r>
          </a:p>
          <a:p>
            <a:pPr>
              <a:lnSpc>
                <a:spcPct val="100000"/>
              </a:lnSpc>
            </a:pPr>
            <a:r>
              <a:rPr lang="en-US" sz="1600" dirty="0"/>
              <a:t>A set of design patterns is documented for each architecture (Risk-based authentication system, single sign-on, centralized logging, etc.).</a:t>
            </a:r>
          </a:p>
          <a:p>
            <a:pPr>
              <a:lnSpc>
                <a:spcPct val="100000"/>
              </a:lnSpc>
            </a:pPr>
            <a:r>
              <a:rPr lang="en-US" sz="1600" dirty="0"/>
              <a:t>Architects, senior developers, or other project stakeholders identify applicable and appropriate patterns for each project during the design phase.</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teams write/run their own</a:t>
            </a:r>
          </a:p>
          <a:p>
            <a:pPr>
              <a:lnSpc>
                <a:spcPct val="100000"/>
              </a:lnSpc>
            </a:pPr>
            <a:r>
              <a:rPr lang="en-US" sz="1600" dirty="0"/>
              <a:t>Yes, there is a standard set.</a:t>
            </a:r>
          </a:p>
          <a:p>
            <a:pPr>
              <a:lnSpc>
                <a:spcPct val="100000"/>
              </a:lnSpc>
            </a:pPr>
            <a:r>
              <a:rPr lang="en-US" sz="1600" dirty="0"/>
              <a:t>Yes, the standard set and it is integrated.</a:t>
            </a:r>
          </a:p>
        </p:txBody>
      </p:sp>
    </p:spTree>
    <p:extLst>
      <p:ext uri="{BB962C8B-B14F-4D97-AF65-F5344CB8AC3E}">
        <p14:creationId xmlns:p14="http://schemas.microsoft.com/office/powerpoint/2010/main" val="92605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lstStyle/>
          <a:p>
            <a:r>
              <a:rPr lang="en-US" dirty="0">
                <a:solidFill>
                  <a:srgbClr val="00B050"/>
                </a:solidFill>
              </a:rPr>
              <a:t>OWASP Background</a:t>
            </a:r>
          </a:p>
        </p:txBody>
      </p:sp>
    </p:spTree>
    <p:extLst>
      <p:ext uri="{BB962C8B-B14F-4D97-AF65-F5344CB8AC3E}">
        <p14:creationId xmlns:p14="http://schemas.microsoft.com/office/powerpoint/2010/main" val="15127664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FFC000"/>
                </a:solidFill>
                <a:latin typeface="Arial" charset="0"/>
                <a:ea typeface="Arial" charset="0"/>
                <a:cs typeface="Arial" charset="0"/>
              </a:rPr>
              <a:t>Security Architecture:  SA3 - Formally control the</a:t>
            </a:r>
            <a:br>
              <a:rPr lang="en-US" sz="2000" b="1" dirty="0">
                <a:solidFill>
                  <a:srgbClr val="FFC000"/>
                </a:solidFill>
                <a:latin typeface="Arial" charset="0"/>
                <a:ea typeface="Arial" charset="0"/>
                <a:cs typeface="Arial" charset="0"/>
              </a:rPr>
            </a:br>
            <a:r>
              <a:rPr lang="en-US" sz="2000" b="1" dirty="0">
                <a:solidFill>
                  <a:srgbClr val="FFC000"/>
                </a:solidFill>
                <a:latin typeface="Arial" charset="0"/>
                <a:ea typeface="Arial" charset="0"/>
                <a:cs typeface="Arial" charset="0"/>
              </a:rPr>
              <a:t>software design process and validate utilization of secure components.</a:t>
            </a:r>
            <a:br>
              <a:rPr lang="en-US" sz="2000" b="1" dirty="0">
                <a:solidFill>
                  <a:srgbClr val="FFC00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Establish formal reference architectures and platforms</a:t>
            </a:r>
          </a:p>
          <a:p>
            <a:pPr marL="457200" indent="-457200">
              <a:lnSpc>
                <a:spcPts val="1800"/>
              </a:lnSpc>
              <a:buFont typeface="+mj-lt"/>
              <a:buAutoNum type="alphaUcPeriod"/>
            </a:pPr>
            <a:r>
              <a:rPr lang="en-US" sz="2000" dirty="0"/>
              <a:t>Validate usage of frameworks, patterns, and platforms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Customized application development platforms that provide built-in security protections</a:t>
            </a:r>
          </a:p>
          <a:p>
            <a:pPr marL="457200" indent="-457200">
              <a:lnSpc>
                <a:spcPts val="1800"/>
              </a:lnSpc>
              <a:buFont typeface="+mj-lt"/>
              <a:buAutoNum type="arabicPeriod"/>
            </a:pPr>
            <a:r>
              <a:rPr lang="en-US" sz="2000" dirty="0"/>
              <a:t>Organization-wide expectations for proactive security effort in development</a:t>
            </a:r>
          </a:p>
          <a:p>
            <a:pPr marL="457200" indent="-457200">
              <a:lnSpc>
                <a:spcPts val="1800"/>
              </a:lnSpc>
              <a:buFont typeface="+mj-lt"/>
              <a:buAutoNum type="arabicPeriod"/>
            </a:pPr>
            <a:r>
              <a:rPr lang="en-US" sz="2000" dirty="0"/>
              <a:t>Stakeholders better able to make tradeoff decisions based on business need for secure design</a:t>
            </a:r>
          </a:p>
          <a:p>
            <a:endParaRPr lang="en-US" sz="2000" dirty="0"/>
          </a:p>
          <a:p>
            <a:endParaRPr lang="en-US" sz="2000" dirty="0"/>
          </a:p>
          <a:p>
            <a:pPr lvl="1"/>
            <a:endParaRPr lang="en-US" sz="2000" dirty="0"/>
          </a:p>
        </p:txBody>
      </p:sp>
    </p:spTree>
    <p:extLst>
      <p:ext uri="{BB962C8B-B14F-4D97-AF65-F5344CB8AC3E}">
        <p14:creationId xmlns:p14="http://schemas.microsoft.com/office/powerpoint/2010/main" val="361518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SA3-A: Security Architecture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b="1" dirty="0"/>
              <a:t>Question 38:  </a:t>
            </a:r>
            <a:r>
              <a:rPr lang="en-US" dirty="0"/>
              <a:t>Do project teams build software from centrally-controlled platforms and frameworks?</a:t>
            </a:r>
          </a:p>
          <a:p>
            <a:pPr marL="0" indent="0">
              <a:lnSpc>
                <a:spcPct val="100000"/>
              </a:lnSpc>
              <a:buNone/>
            </a:pPr>
            <a:r>
              <a:rPr lang="en-US" b="1" dirty="0"/>
              <a:t>Guidance:</a:t>
            </a:r>
          </a:p>
          <a:p>
            <a:pPr>
              <a:lnSpc>
                <a:spcPct val="100000"/>
              </a:lnSpc>
            </a:pPr>
            <a:r>
              <a:rPr lang="en-US" dirty="0"/>
              <a:t>Each project is categorized based on architecture (client-server, web application, Reusable code components based on established design patterns and shared security services have been created for used within projects across the organization.</a:t>
            </a:r>
          </a:p>
          <a:p>
            <a:pPr>
              <a:lnSpc>
                <a:spcPct val="100000"/>
              </a:lnSpc>
            </a:pPr>
            <a:r>
              <a:rPr lang="en-US" dirty="0"/>
              <a:t>Reusable code components are regularly maintained, updated, and assessed for risk.</a:t>
            </a:r>
          </a:p>
          <a:p>
            <a:pPr marL="0" indent="0">
              <a:lnSpc>
                <a:spcPct val="100000"/>
              </a:lnSpc>
              <a:buNone/>
            </a:pPr>
            <a:r>
              <a:rPr lang="en-US" b="1" dirty="0"/>
              <a:t>Possible Answers:</a:t>
            </a:r>
          </a:p>
          <a:p>
            <a:pPr>
              <a:lnSpc>
                <a:spcPct val="100000"/>
              </a:lnSpc>
            </a:pPr>
            <a:r>
              <a:rPr lang="en-US" dirty="0"/>
              <a:t>No</a:t>
            </a:r>
          </a:p>
          <a:p>
            <a:pPr>
              <a:lnSpc>
                <a:spcPct val="100000"/>
              </a:lnSpc>
            </a:pPr>
            <a:r>
              <a:rPr lang="en-US" dirty="0"/>
              <a:t>Yes, a small percentage do.</a:t>
            </a:r>
          </a:p>
          <a:p>
            <a:pPr>
              <a:lnSpc>
                <a:spcPct val="100000"/>
              </a:lnSpc>
            </a:pPr>
            <a:r>
              <a:rPr lang="en-US" dirty="0"/>
              <a:t>Yes, at least half of them do.</a:t>
            </a:r>
          </a:p>
          <a:p>
            <a:pPr>
              <a:lnSpc>
                <a:spcPct val="100000"/>
              </a:lnSpc>
            </a:pPr>
            <a:r>
              <a:rPr lang="en-US" dirty="0"/>
              <a:t>Yes, the majority of them do.</a:t>
            </a:r>
          </a:p>
        </p:txBody>
      </p:sp>
    </p:spTree>
    <p:extLst>
      <p:ext uri="{BB962C8B-B14F-4D97-AF65-F5344CB8AC3E}">
        <p14:creationId xmlns:p14="http://schemas.microsoft.com/office/powerpoint/2010/main" val="348808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FFC000"/>
                </a:solidFill>
                <a:latin typeface="Arial" charset="0"/>
                <a:cs typeface="Arial" charset="0"/>
              </a:rPr>
              <a:t>SA3-B: Security Architecture</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900" b="1" dirty="0"/>
              <a:t>Question 39:  </a:t>
            </a:r>
            <a:r>
              <a:rPr lang="en-US" sz="1900" dirty="0"/>
              <a:t>Are project teams audited for the use of secure architecture components?</a:t>
            </a:r>
          </a:p>
          <a:p>
            <a:pPr marL="0" indent="0">
              <a:lnSpc>
                <a:spcPct val="100000"/>
              </a:lnSpc>
              <a:buNone/>
            </a:pPr>
            <a:r>
              <a:rPr lang="en-US" sz="1900" b="1" dirty="0"/>
              <a:t>Guidance:</a:t>
            </a:r>
          </a:p>
          <a:p>
            <a:pPr>
              <a:lnSpc>
                <a:spcPct val="100000"/>
              </a:lnSpc>
            </a:pPr>
            <a:r>
              <a:rPr lang="en-US" sz="1900" dirty="0"/>
              <a:t>Audits include evaluation of usage of recommended frameworks, design patterns, shared security services, and reference platforms.</a:t>
            </a:r>
          </a:p>
          <a:p>
            <a:pPr>
              <a:lnSpc>
                <a:spcPct val="100000"/>
              </a:lnSpc>
            </a:pPr>
            <a:r>
              <a:rPr lang="en-US" sz="1900" dirty="0"/>
              <a:t>Results are used to determine if additional frameworks, resources, or guidance need to be specified as well as the quality of guidance provided to project teams.</a:t>
            </a:r>
          </a:p>
          <a:p>
            <a:pPr marL="0" indent="0">
              <a:lnSpc>
                <a:spcPct val="100000"/>
              </a:lnSpc>
              <a:buNone/>
            </a:pPr>
            <a:r>
              <a:rPr lang="en-US" sz="1900" b="1" dirty="0"/>
              <a:t>Possible Answers:</a:t>
            </a:r>
          </a:p>
          <a:p>
            <a:pPr>
              <a:lnSpc>
                <a:spcPct val="100000"/>
              </a:lnSpc>
            </a:pPr>
            <a:r>
              <a:rPr lang="en-US" sz="1900" dirty="0"/>
              <a:t>No</a:t>
            </a:r>
          </a:p>
          <a:p>
            <a:pPr>
              <a:lnSpc>
                <a:spcPct val="100000"/>
              </a:lnSpc>
            </a:pPr>
            <a:r>
              <a:rPr lang="en-US" sz="1900" dirty="0"/>
              <a:t>Yes, we did it once.</a:t>
            </a:r>
          </a:p>
          <a:p>
            <a:pPr>
              <a:lnSpc>
                <a:spcPct val="100000"/>
              </a:lnSpc>
            </a:pPr>
            <a:r>
              <a:rPr lang="en-US" sz="1900" dirty="0"/>
              <a:t>Yes, we do it every few years.</a:t>
            </a:r>
          </a:p>
          <a:p>
            <a:pPr>
              <a:lnSpc>
                <a:spcPct val="100000"/>
              </a:lnSpc>
            </a:pPr>
            <a:r>
              <a:rPr lang="en-US" sz="1900" dirty="0"/>
              <a:t>Yes, we do it at least annually.</a:t>
            </a:r>
          </a:p>
        </p:txBody>
      </p:sp>
    </p:spTree>
    <p:extLst>
      <p:ext uri="{BB962C8B-B14F-4D97-AF65-F5344CB8AC3E}">
        <p14:creationId xmlns:p14="http://schemas.microsoft.com/office/powerpoint/2010/main" val="108145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421835"/>
            <a:ext cx="7543800" cy="1007165"/>
          </a:xfrm>
        </p:spPr>
        <p:txBody>
          <a:bodyPr>
            <a:normAutofit fontScale="90000"/>
          </a:bodyPr>
          <a:lstStyle/>
          <a:p>
            <a:r>
              <a:rPr lang="en-US" dirty="0">
                <a:solidFill>
                  <a:srgbClr val="00B050"/>
                </a:solidFill>
              </a:rPr>
              <a:t>OpenSAMM Business Function 3: Verification</a:t>
            </a:r>
          </a:p>
        </p:txBody>
      </p:sp>
    </p:spTree>
    <p:extLst>
      <p:ext uri="{BB962C8B-B14F-4D97-AF65-F5344CB8AC3E}">
        <p14:creationId xmlns:p14="http://schemas.microsoft.com/office/powerpoint/2010/main" val="10612612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400" b="1" dirty="0">
                <a:solidFill>
                  <a:srgbClr val="00B050"/>
                </a:solidFill>
                <a:latin typeface="Arial" charset="0"/>
                <a:ea typeface="Arial" charset="0"/>
                <a:cs typeface="Arial" charset="0"/>
              </a:rPr>
              <a:t>Third Business Function – Verification</a:t>
            </a:r>
          </a:p>
        </p:txBody>
      </p:sp>
      <p:sp>
        <p:nvSpPr>
          <p:cNvPr id="3" name="Text Placeholder 2"/>
          <p:cNvSpPr>
            <a:spLocks noGrp="1"/>
          </p:cNvSpPr>
          <p:nvPr>
            <p:ph type="body" sz="quarter" idx="4294967295"/>
          </p:nvPr>
        </p:nvSpPr>
        <p:spPr>
          <a:xfrm>
            <a:off x="572245" y="1345924"/>
            <a:ext cx="7999509" cy="4166152"/>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ts val="2400"/>
              </a:lnSpc>
            </a:pPr>
            <a:r>
              <a:rPr lang="en-US" sz="2000" b="1" dirty="0"/>
              <a:t>Design Review</a:t>
            </a:r>
            <a:r>
              <a:rPr lang="en-US" sz="2000" dirty="0"/>
              <a:t>:  involves inspection of the artifacts created from the design process to ensure provision of adequate security mechanisms, and adherence to an organization’s expectations for security.</a:t>
            </a:r>
          </a:p>
          <a:p>
            <a:pPr>
              <a:lnSpc>
                <a:spcPts val="2400"/>
              </a:lnSpc>
            </a:pPr>
            <a:r>
              <a:rPr lang="en-US" sz="2000" b="1" dirty="0"/>
              <a:t>Implementation Review</a:t>
            </a:r>
            <a:r>
              <a:rPr lang="en-US" sz="2000" dirty="0"/>
              <a:t>:  involves assessment of an organization’s source code to aid vulnerability discovery and related mitigation activities as well as establish a baseline for secure coding expectations.</a:t>
            </a:r>
          </a:p>
          <a:p>
            <a:pPr>
              <a:lnSpc>
                <a:spcPts val="2400"/>
              </a:lnSpc>
            </a:pPr>
            <a:r>
              <a:rPr lang="en-US" sz="2000" b="1" dirty="0"/>
              <a:t>Security Testing:  </a:t>
            </a:r>
            <a:r>
              <a:rPr lang="en-US" sz="2000" dirty="0"/>
              <a:t>involves testing the organization’s software in its runtime environment, in order to both discover vulnerabilities, and establish a minimum standard for software releases.</a:t>
            </a:r>
          </a:p>
          <a:p>
            <a:endParaRPr lang="en-US" dirty="0"/>
          </a:p>
          <a:p>
            <a:endParaRPr lang="en-US" dirty="0"/>
          </a:p>
          <a:p>
            <a:pPr lvl="1"/>
            <a:endParaRPr lang="en-US" dirty="0"/>
          </a:p>
        </p:txBody>
      </p:sp>
    </p:spTree>
    <p:extLst>
      <p:ext uri="{BB962C8B-B14F-4D97-AF65-F5344CB8AC3E}">
        <p14:creationId xmlns:p14="http://schemas.microsoft.com/office/powerpoint/2010/main" val="123463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45" y="294198"/>
            <a:ext cx="7269480" cy="515232"/>
          </a:xfrm>
        </p:spPr>
        <p:txBody>
          <a:bodyPr>
            <a:noAutofit/>
          </a:bodyPr>
          <a:lstStyle/>
          <a:p>
            <a:r>
              <a:rPr lang="en-US" sz="2000" b="1" dirty="0">
                <a:solidFill>
                  <a:srgbClr val="00B050"/>
                </a:solidFill>
                <a:latin typeface="Arial" charset="0"/>
                <a:ea typeface="Arial" charset="0"/>
                <a:cs typeface="Arial" charset="0"/>
              </a:rPr>
              <a:t>Design Review:  DR1 - Support ad hoc reviews of software design to ensure baseline mitigations for known risks.</a:t>
            </a:r>
            <a:br>
              <a:rPr lang="en-US" sz="2000" b="1" dirty="0">
                <a:solidFill>
                  <a:srgbClr val="00B050"/>
                </a:solidFill>
                <a:latin typeface="Arial" charset="0"/>
                <a:ea typeface="Arial" charset="0"/>
                <a:cs typeface="Arial" charset="0"/>
              </a:rPr>
            </a:br>
            <a:br>
              <a:rPr lang="en-US" sz="2000" b="1" dirty="0">
                <a:solidFill>
                  <a:srgbClr val="FFC000"/>
                </a:solidFill>
                <a:latin typeface="Arial" charset="0"/>
                <a:ea typeface="Arial" charset="0"/>
                <a:cs typeface="Arial" charset="0"/>
              </a:rPr>
            </a:br>
            <a:endParaRPr lang="en-US" sz="3200" b="1" dirty="0">
              <a:solidFill>
                <a:srgbClr val="00B0F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Identify software attack surface</a:t>
            </a:r>
          </a:p>
          <a:p>
            <a:pPr marL="457200" indent="-457200">
              <a:lnSpc>
                <a:spcPts val="1800"/>
              </a:lnSpc>
              <a:buFont typeface="+mj-lt"/>
              <a:buAutoNum type="alphaUcPeriod"/>
            </a:pPr>
            <a:r>
              <a:rPr lang="en-US" sz="2000" dirty="0"/>
              <a:t>Analyze design against known security requirements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High-level understanding of security implications from perimeter architecture</a:t>
            </a:r>
          </a:p>
          <a:p>
            <a:pPr marL="457200" indent="-457200">
              <a:lnSpc>
                <a:spcPts val="1800"/>
              </a:lnSpc>
              <a:buFont typeface="+mj-lt"/>
              <a:buAutoNum type="arabicPeriod"/>
            </a:pPr>
            <a:r>
              <a:rPr lang="en-US" sz="2000" dirty="0"/>
              <a:t>Enable development teams to self-check designs for security best-practices</a:t>
            </a:r>
          </a:p>
          <a:p>
            <a:pPr marL="457200" indent="-457200">
              <a:lnSpc>
                <a:spcPts val="1800"/>
              </a:lnSpc>
              <a:buFont typeface="+mj-lt"/>
              <a:buAutoNum type="arabicPeriod"/>
            </a:pPr>
            <a:r>
              <a:rPr lang="en-US" sz="2000" dirty="0"/>
              <a:t>Lightweight process for conducting project level design reviews</a:t>
            </a:r>
          </a:p>
          <a:p>
            <a:endParaRPr lang="en-US" sz="2000" dirty="0"/>
          </a:p>
          <a:p>
            <a:endParaRPr lang="en-US" sz="2000" dirty="0"/>
          </a:p>
          <a:p>
            <a:pPr lvl="1"/>
            <a:endParaRPr lang="en-US" sz="2000" dirty="0"/>
          </a:p>
        </p:txBody>
      </p:sp>
    </p:spTree>
    <p:extLst>
      <p:ext uri="{BB962C8B-B14F-4D97-AF65-F5344CB8AC3E}">
        <p14:creationId xmlns:p14="http://schemas.microsoft.com/office/powerpoint/2010/main" val="94302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DR1-A: Design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200" b="1" dirty="0"/>
              <a:t>Question 40:  </a:t>
            </a:r>
            <a:r>
              <a:rPr lang="en-US" sz="1200" dirty="0"/>
              <a:t>Do project teams document the attack perimeter of software designs?</a:t>
            </a:r>
          </a:p>
          <a:p>
            <a:pPr marL="0" indent="0">
              <a:lnSpc>
                <a:spcPct val="100000"/>
              </a:lnSpc>
              <a:buNone/>
            </a:pPr>
            <a:r>
              <a:rPr lang="en-US" sz="1200" b="1" dirty="0"/>
              <a:t>Guidance:</a:t>
            </a:r>
          </a:p>
          <a:p>
            <a:pPr>
              <a:lnSpc>
                <a:spcPct val="100000"/>
              </a:lnSpc>
            </a:pPr>
            <a:r>
              <a:rPr lang="en-US" sz="1200" dirty="0"/>
              <a:t>Each project group creates a simplified one-page architecture diagram representing high-level modules.</a:t>
            </a:r>
          </a:p>
          <a:p>
            <a:pPr>
              <a:lnSpc>
                <a:spcPct val="100000"/>
              </a:lnSpc>
            </a:pPr>
            <a:r>
              <a:rPr lang="en-US" sz="1200" dirty="0"/>
              <a:t>Each component in the diagram is analyzed in terms of accessibility of the interface from authorized users, anonymous users, operators, application-specific roles, etc.</a:t>
            </a:r>
          </a:p>
          <a:p>
            <a:pPr>
              <a:lnSpc>
                <a:spcPct val="100000"/>
              </a:lnSpc>
            </a:pPr>
            <a:r>
              <a:rPr lang="en-US" sz="1200" dirty="0"/>
              <a:t>Interfaces and components with similar accessibility profiles are grouped and documented as the software attack surface.</a:t>
            </a:r>
          </a:p>
          <a:p>
            <a:pPr>
              <a:lnSpc>
                <a:spcPct val="100000"/>
              </a:lnSpc>
            </a:pPr>
            <a:r>
              <a:rPr lang="en-US" sz="1200" dirty="0"/>
              <a:t>One-page architecture diagram is annotated with security-related functionality.</a:t>
            </a:r>
          </a:p>
          <a:p>
            <a:pPr>
              <a:lnSpc>
                <a:spcPct val="100000"/>
              </a:lnSpc>
            </a:pPr>
            <a:r>
              <a:rPr lang="en-US" sz="1200" dirty="0"/>
              <a:t>Grouped interface designs are evaluated to determine whether security-related functionality is applied consistently.</a:t>
            </a:r>
          </a:p>
          <a:p>
            <a:pPr>
              <a:lnSpc>
                <a:spcPct val="100000"/>
              </a:lnSpc>
            </a:pPr>
            <a:r>
              <a:rPr lang="en-US" sz="1200" dirty="0"/>
              <a:t>Architecture diagrams and attack surface analysis is updated when an application's design is altered.</a:t>
            </a:r>
          </a:p>
          <a:p>
            <a:pPr marL="0" indent="0">
              <a:lnSpc>
                <a:spcPct val="100000"/>
              </a:lnSpc>
              <a:buNone/>
            </a:pPr>
            <a:r>
              <a:rPr lang="en-US" sz="1200" b="1" dirty="0"/>
              <a:t>Possible Answers:</a:t>
            </a:r>
          </a:p>
          <a:p>
            <a:pPr>
              <a:lnSpc>
                <a:spcPct val="100000"/>
              </a:lnSpc>
            </a:pPr>
            <a:r>
              <a:rPr lang="en-US" sz="1200" dirty="0"/>
              <a:t>No</a:t>
            </a:r>
          </a:p>
          <a:p>
            <a:pPr>
              <a:lnSpc>
                <a:spcPct val="100000"/>
              </a:lnSpc>
            </a:pPr>
            <a:r>
              <a:rPr lang="en-US" sz="1200" dirty="0"/>
              <a:t>Yes, a small percentage do.</a:t>
            </a:r>
          </a:p>
          <a:p>
            <a:pPr>
              <a:lnSpc>
                <a:spcPct val="100000"/>
              </a:lnSpc>
            </a:pPr>
            <a:r>
              <a:rPr lang="en-US" sz="1200" dirty="0"/>
              <a:t>Yes, at least half of them do.</a:t>
            </a:r>
          </a:p>
          <a:p>
            <a:pPr>
              <a:lnSpc>
                <a:spcPct val="100000"/>
              </a:lnSpc>
            </a:pPr>
            <a:r>
              <a:rPr lang="en-US" sz="1200" dirty="0"/>
              <a:t>Yes, the majority of them do.</a:t>
            </a:r>
          </a:p>
        </p:txBody>
      </p:sp>
    </p:spTree>
    <p:extLst>
      <p:ext uri="{BB962C8B-B14F-4D97-AF65-F5344CB8AC3E}">
        <p14:creationId xmlns:p14="http://schemas.microsoft.com/office/powerpoint/2010/main" val="50848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DR1-B: Design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41:  </a:t>
            </a:r>
            <a:r>
              <a:rPr lang="en-US" sz="1600" dirty="0"/>
              <a:t>Do project teams check software designs against known security risks?</a:t>
            </a:r>
          </a:p>
          <a:p>
            <a:pPr marL="0" indent="0">
              <a:lnSpc>
                <a:spcPct val="100000"/>
              </a:lnSpc>
              <a:buNone/>
            </a:pPr>
            <a:r>
              <a:rPr lang="en-US" sz="1600" b="1" dirty="0"/>
              <a:t>Guidance:</a:t>
            </a:r>
          </a:p>
          <a:p>
            <a:pPr>
              <a:lnSpc>
                <a:spcPct val="100000"/>
              </a:lnSpc>
            </a:pPr>
            <a:r>
              <a:rPr lang="en-US" sz="1600" dirty="0"/>
              <a:t>Each project group documents a list of assumptions the software relies on for safe execution.</a:t>
            </a:r>
          </a:p>
          <a:p>
            <a:pPr>
              <a:lnSpc>
                <a:spcPct val="100000"/>
              </a:lnSpc>
            </a:pPr>
            <a:r>
              <a:rPr lang="en-US" sz="1600" dirty="0"/>
              <a:t>Each project group documents a list of security requirements for the application.</a:t>
            </a:r>
          </a:p>
          <a:p>
            <a:pPr>
              <a:lnSpc>
                <a:spcPct val="100000"/>
              </a:lnSpc>
            </a:pPr>
            <a:r>
              <a:rPr lang="en-US" sz="1600" dirty="0"/>
              <a:t>Each project's one-page architecture diagram is evaluated for  security requirements and assumptions.  Missing items are documented as findings.</a:t>
            </a:r>
          </a:p>
          <a:p>
            <a:pPr>
              <a:lnSpc>
                <a:spcPct val="100000"/>
              </a:lnSpc>
            </a:pPr>
            <a:r>
              <a:rPr lang="en-US" sz="1600" dirty="0"/>
              <a:t>Evaluations are repeated when security requirements are added or the high-level system design changes occur within a project.</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a small percentage do.</a:t>
            </a:r>
          </a:p>
          <a:p>
            <a:pPr>
              <a:lnSpc>
                <a:spcPct val="100000"/>
              </a:lnSpc>
            </a:pPr>
            <a:r>
              <a:rPr lang="en-US" sz="1600" dirty="0"/>
              <a:t>Yes, at least half of them do.</a:t>
            </a:r>
          </a:p>
          <a:p>
            <a:pPr>
              <a:lnSpc>
                <a:spcPct val="100000"/>
              </a:lnSpc>
            </a:pPr>
            <a:r>
              <a:rPr lang="en-US" sz="1600" dirty="0"/>
              <a:t>Yes, the majority of them do.</a:t>
            </a:r>
          </a:p>
        </p:txBody>
      </p:sp>
    </p:spTree>
    <p:extLst>
      <p:ext uri="{BB962C8B-B14F-4D97-AF65-F5344CB8AC3E}">
        <p14:creationId xmlns:p14="http://schemas.microsoft.com/office/powerpoint/2010/main" val="20347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2000" b="1" dirty="0">
                <a:solidFill>
                  <a:srgbClr val="00B050"/>
                </a:solidFill>
                <a:latin typeface="Arial" charset="0"/>
                <a:ea typeface="Arial" charset="0"/>
                <a:cs typeface="Arial" charset="0"/>
              </a:rPr>
              <a:t>Design Review:  DR2 - Offer assessment services to review software design against comprehensive best practices for security.</a:t>
            </a:r>
            <a:br>
              <a:rPr lang="en-US" sz="2000" b="1" dirty="0">
                <a:solidFill>
                  <a:srgbClr val="00B050"/>
                </a:solidFill>
                <a:latin typeface="Arial" charset="0"/>
                <a:ea typeface="Arial" charset="0"/>
                <a:cs typeface="Arial" charset="0"/>
              </a:rPr>
            </a:br>
            <a:br>
              <a:rPr lang="en-US" sz="2000" b="1" dirty="0">
                <a:solidFill>
                  <a:srgbClr val="00B050"/>
                </a:solidFill>
                <a:latin typeface="Arial" charset="0"/>
                <a:ea typeface="Arial" charset="0"/>
                <a:cs typeface="Arial" charset="0"/>
              </a:rPr>
            </a:br>
            <a:endParaRPr lang="en-US" sz="3200" b="1" dirty="0">
              <a:solidFill>
                <a:srgbClr val="00B050"/>
              </a:solidFill>
              <a:latin typeface="Arial" charset="0"/>
              <a:ea typeface="Arial" charset="0"/>
              <a:cs typeface="Arial" charset="0"/>
            </a:endParaRPr>
          </a:p>
        </p:txBody>
      </p:sp>
      <p:sp>
        <p:nvSpPr>
          <p:cNvPr id="3" name="Text Placeholder 2"/>
          <p:cNvSpPr>
            <a:spLocks noGrp="1"/>
          </p:cNvSpPr>
          <p:nvPr>
            <p:ph type="body" sz="quarter" idx="4294967295"/>
          </p:nvPr>
        </p:nvSpPr>
        <p:spPr>
          <a:xfrm>
            <a:off x="572245" y="1481137"/>
            <a:ext cx="7999509" cy="3895726"/>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ts val="1800"/>
              </a:lnSpc>
              <a:buNone/>
            </a:pPr>
            <a:r>
              <a:rPr lang="en-US" sz="2000" dirty="0"/>
              <a:t>Activities:</a:t>
            </a:r>
          </a:p>
          <a:p>
            <a:pPr marL="457200" indent="-457200">
              <a:lnSpc>
                <a:spcPts val="1800"/>
              </a:lnSpc>
              <a:buFont typeface="+mj-lt"/>
              <a:buAutoNum type="alphaUcPeriod"/>
            </a:pPr>
            <a:r>
              <a:rPr lang="en-US" sz="2000" dirty="0"/>
              <a:t>Inspect for complete provision of security mechanisms</a:t>
            </a:r>
          </a:p>
          <a:p>
            <a:pPr marL="457200" indent="-457200">
              <a:lnSpc>
                <a:spcPts val="1800"/>
              </a:lnSpc>
              <a:buFont typeface="+mj-lt"/>
              <a:buAutoNum type="alphaUcPeriod"/>
            </a:pPr>
            <a:r>
              <a:rPr lang="en-US" sz="2000" dirty="0"/>
              <a:t>Deploy design review service for project teams</a:t>
            </a:r>
          </a:p>
          <a:p>
            <a:pPr marL="0" indent="0">
              <a:lnSpc>
                <a:spcPts val="1800"/>
              </a:lnSpc>
              <a:buNone/>
            </a:pPr>
            <a:r>
              <a:rPr lang="en-US" sz="2000" dirty="0"/>
              <a:t>Desired Results:</a:t>
            </a:r>
          </a:p>
          <a:p>
            <a:pPr marL="457200" indent="-457200">
              <a:lnSpc>
                <a:spcPts val="1800"/>
              </a:lnSpc>
              <a:buFont typeface="+mj-lt"/>
              <a:buAutoNum type="arabicPeriod"/>
            </a:pPr>
            <a:r>
              <a:rPr lang="en-US" sz="2000" dirty="0"/>
              <a:t>Formally offered assessment service to consistently review architecture for security</a:t>
            </a:r>
          </a:p>
          <a:p>
            <a:pPr marL="457200" indent="-457200">
              <a:lnSpc>
                <a:spcPts val="1800"/>
              </a:lnSpc>
              <a:buFont typeface="+mj-lt"/>
              <a:buAutoNum type="arabicPeriod"/>
            </a:pPr>
            <a:r>
              <a:rPr lang="en-US" sz="2000" dirty="0"/>
              <a:t>Pinpoint security flaws in maintenance-mode and legacy systems</a:t>
            </a:r>
          </a:p>
          <a:p>
            <a:pPr marL="457200" indent="-457200">
              <a:lnSpc>
                <a:spcPts val="1800"/>
              </a:lnSpc>
              <a:buFont typeface="+mj-lt"/>
              <a:buAutoNum type="arabicPeriod"/>
            </a:pPr>
            <a:r>
              <a:rPr lang="en-US" sz="2000" dirty="0"/>
              <a:t>Deeper understanding amongst project stakeholders on how the software provides assurance protections</a:t>
            </a:r>
          </a:p>
          <a:p>
            <a:endParaRPr lang="en-US" sz="2000" dirty="0"/>
          </a:p>
          <a:p>
            <a:endParaRPr lang="en-US" sz="2000" dirty="0"/>
          </a:p>
          <a:p>
            <a:pPr lvl="1"/>
            <a:endParaRPr lang="en-US" sz="2000" dirty="0"/>
          </a:p>
        </p:txBody>
      </p:sp>
    </p:spTree>
    <p:extLst>
      <p:ext uri="{BB962C8B-B14F-4D97-AF65-F5344CB8AC3E}">
        <p14:creationId xmlns:p14="http://schemas.microsoft.com/office/powerpoint/2010/main" val="35201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7269480" cy="515232"/>
          </a:xfrm>
        </p:spPr>
        <p:txBody>
          <a:bodyPr>
            <a:noAutofit/>
          </a:bodyPr>
          <a:lstStyle/>
          <a:p>
            <a:r>
              <a:rPr lang="en-US" sz="3200" b="1" dirty="0">
                <a:solidFill>
                  <a:srgbClr val="00B050"/>
                </a:solidFill>
                <a:latin typeface="Arial" charset="0"/>
                <a:cs typeface="Arial" charset="0"/>
              </a:rPr>
              <a:t>DR2-A: Design Review</a:t>
            </a:r>
          </a:p>
        </p:txBody>
      </p:sp>
      <p:sp>
        <p:nvSpPr>
          <p:cNvPr id="3" name="Text Placeholder 2"/>
          <p:cNvSpPr>
            <a:spLocks noGrp="1"/>
          </p:cNvSpPr>
          <p:nvPr>
            <p:ph type="body" sz="quarter" idx="4294967295"/>
          </p:nvPr>
        </p:nvSpPr>
        <p:spPr>
          <a:xfrm>
            <a:off x="572245" y="927846"/>
            <a:ext cx="7999509" cy="547295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1600" b="1" dirty="0"/>
              <a:t>Question 42:  </a:t>
            </a:r>
            <a:r>
              <a:rPr lang="en-US" sz="1600" dirty="0"/>
              <a:t>Do project teams specifically analyze design elements for security mechanisms?</a:t>
            </a:r>
          </a:p>
          <a:p>
            <a:pPr marL="0" indent="0">
              <a:lnSpc>
                <a:spcPct val="100000"/>
              </a:lnSpc>
              <a:buNone/>
            </a:pPr>
            <a:r>
              <a:rPr lang="en-US" sz="1600" b="1" dirty="0"/>
              <a:t>Guidance:</a:t>
            </a:r>
          </a:p>
          <a:p>
            <a:pPr>
              <a:lnSpc>
                <a:spcPct val="100000"/>
              </a:lnSpc>
            </a:pPr>
            <a:r>
              <a:rPr lang="en-US" sz="1600" dirty="0"/>
              <a:t>Each interface within the high-level architecture diagram is formally inspected for security mechanisms (includes internal and external application tiers).</a:t>
            </a:r>
          </a:p>
          <a:p>
            <a:pPr>
              <a:lnSpc>
                <a:spcPct val="100000"/>
              </a:lnSpc>
            </a:pPr>
            <a:r>
              <a:rPr lang="en-US" sz="1600" dirty="0"/>
              <a:t>Analysis includes the following minimum categories: authentication, authorization, input validation, output encoding, error handling, logging, cryptography, and session management.</a:t>
            </a:r>
          </a:p>
          <a:p>
            <a:pPr>
              <a:lnSpc>
                <a:spcPct val="100000"/>
              </a:lnSpc>
            </a:pPr>
            <a:r>
              <a:rPr lang="en-US" sz="1600" dirty="0"/>
              <a:t>Each software release is required to undergo a design review.</a:t>
            </a:r>
          </a:p>
          <a:p>
            <a:pPr marL="0" indent="0">
              <a:lnSpc>
                <a:spcPct val="100000"/>
              </a:lnSpc>
              <a:buNone/>
            </a:pPr>
            <a:r>
              <a:rPr lang="en-US" sz="1600" b="1" dirty="0"/>
              <a:t>Possible Answers:</a:t>
            </a:r>
          </a:p>
          <a:p>
            <a:pPr>
              <a:lnSpc>
                <a:spcPct val="100000"/>
              </a:lnSpc>
            </a:pPr>
            <a:r>
              <a:rPr lang="en-US" sz="1600" dirty="0"/>
              <a:t>No</a:t>
            </a:r>
          </a:p>
          <a:p>
            <a:pPr>
              <a:lnSpc>
                <a:spcPct val="100000"/>
              </a:lnSpc>
            </a:pPr>
            <a:r>
              <a:rPr lang="en-US" sz="1600" dirty="0"/>
              <a:t>Yes, a small percentage do.</a:t>
            </a:r>
          </a:p>
          <a:p>
            <a:pPr>
              <a:lnSpc>
                <a:spcPct val="100000"/>
              </a:lnSpc>
            </a:pPr>
            <a:r>
              <a:rPr lang="en-US" sz="1600" dirty="0"/>
              <a:t>Yes, at least half of them do.</a:t>
            </a:r>
          </a:p>
          <a:p>
            <a:pPr>
              <a:lnSpc>
                <a:spcPct val="100000"/>
              </a:lnSpc>
            </a:pPr>
            <a:r>
              <a:rPr lang="en-US" sz="1600" dirty="0"/>
              <a:t>Yes, the majority of them do.</a:t>
            </a:r>
          </a:p>
        </p:txBody>
      </p:sp>
    </p:spTree>
    <p:extLst>
      <p:ext uri="{BB962C8B-B14F-4D97-AF65-F5344CB8AC3E}">
        <p14:creationId xmlns:p14="http://schemas.microsoft.com/office/powerpoint/2010/main" val="45567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saltwork h">
      <a:dk1>
        <a:srgbClr val="000000"/>
      </a:dk1>
      <a:lt1>
        <a:srgbClr val="FFFFFF"/>
      </a:lt1>
      <a:dk2>
        <a:srgbClr val="2D3847"/>
      </a:dk2>
      <a:lt2>
        <a:srgbClr val="E7E6E6"/>
      </a:lt2>
      <a:accent1>
        <a:srgbClr val="7BC24E"/>
      </a:accent1>
      <a:accent2>
        <a:srgbClr val="5EB408"/>
      </a:accent2>
      <a:accent3>
        <a:srgbClr val="8BBD1D"/>
      </a:accent3>
      <a:accent4>
        <a:srgbClr val="A7EA64"/>
      </a:accent4>
      <a:accent5>
        <a:srgbClr val="ACEB0F"/>
      </a:accent5>
      <a:accent6>
        <a:srgbClr val="9EF64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
  <a:themeElements>
    <a:clrScheme name="Custom 5">
      <a:dk1>
        <a:srgbClr val="FCFFFE"/>
      </a:dk1>
      <a:lt1>
        <a:srgbClr val="040404"/>
      </a:lt1>
      <a:dk2>
        <a:srgbClr val="F5FFF9"/>
      </a:dk2>
      <a:lt2>
        <a:srgbClr val="010101"/>
      </a:lt2>
      <a:accent1>
        <a:srgbClr val="99CB38"/>
      </a:accent1>
      <a:accent2>
        <a:srgbClr val="61A136"/>
      </a:accent2>
      <a:accent3>
        <a:srgbClr val="37A76F"/>
      </a:accent3>
      <a:accent4>
        <a:srgbClr val="143A31"/>
      </a:accent4>
      <a:accent5>
        <a:srgbClr val="23515F"/>
      </a:accent5>
      <a:accent6>
        <a:srgbClr val="0A181F"/>
      </a:accent6>
      <a:hlink>
        <a:srgbClr val="AAFF3C"/>
      </a:hlink>
      <a:folHlink>
        <a:srgbClr val="40B21E"/>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Change Healthcare</Template>
  <TotalTime>14933</TotalTime>
  <Words>13613</Words>
  <Application>Microsoft Macintosh PowerPoint</Application>
  <PresentationFormat>On-screen Show (4:3)</PresentationFormat>
  <Paragraphs>1674</Paragraphs>
  <Slides>170</Slides>
  <Notes>160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170</vt:i4>
      </vt:variant>
    </vt:vector>
  </HeadingPairs>
  <TitlesOfParts>
    <vt:vector size="189" baseType="lpstr">
      <vt:lpstr>Arial</vt:lpstr>
      <vt:lpstr>Calibri</vt:lpstr>
      <vt:lpstr>Calibri Light</vt:lpstr>
      <vt:lpstr>Century Schoolbook</vt:lpstr>
      <vt:lpstr>Courier New</vt:lpstr>
      <vt:lpstr>Helvetica Neue</vt:lpstr>
      <vt:lpstr>Helvetica Neue Medium</vt:lpstr>
      <vt:lpstr>Lucida Grande</vt:lpstr>
      <vt:lpstr>Open Sans Light</vt:lpstr>
      <vt:lpstr>Quattrocento Sans</vt:lpstr>
      <vt:lpstr>Raleway</vt:lpstr>
      <vt:lpstr>Raleway Light</vt:lpstr>
      <vt:lpstr>Roboto</vt:lpstr>
      <vt:lpstr>Segoe UI Light</vt:lpstr>
      <vt:lpstr>Wingdings</vt:lpstr>
      <vt:lpstr>Wingdings 2</vt:lpstr>
      <vt:lpstr>View</vt:lpstr>
      <vt:lpstr>Office Theme</vt:lpstr>
      <vt:lpstr>Retrospect</vt:lpstr>
      <vt:lpstr>Damien Suggs</vt:lpstr>
      <vt:lpstr>Objectives</vt:lpstr>
      <vt:lpstr>SAMM Adopters</vt:lpstr>
      <vt:lpstr>SAMM Conferences and Workshops</vt:lpstr>
      <vt:lpstr>Application Security Architecture</vt:lpstr>
      <vt:lpstr>PowerPoint Presentation</vt:lpstr>
      <vt:lpstr>Current/Future State of Development</vt:lpstr>
      <vt:lpstr>Build Cycle Cadence</vt:lpstr>
      <vt:lpstr>OWASP Background</vt:lpstr>
      <vt:lpstr>What is OWASP?</vt:lpstr>
      <vt:lpstr>OWASP Flagship Projects – Tool Projects</vt:lpstr>
      <vt:lpstr>OWASP Flagship Projects – Tool Projects (2)</vt:lpstr>
      <vt:lpstr>OWASP Flagship Projects – Code Projects</vt:lpstr>
      <vt:lpstr>OWASP Flagship Projects – Documentation Projects</vt:lpstr>
      <vt:lpstr>OWASP Flagship Projects – Documentation Projects (2)</vt:lpstr>
      <vt:lpstr>Capability Maturity Model Background</vt:lpstr>
      <vt:lpstr>PowerPoint Presentation</vt:lpstr>
      <vt:lpstr>OpenSAMM Components</vt:lpstr>
      <vt:lpstr>OWASP OpenSAMM from Source </vt:lpstr>
      <vt:lpstr>OWASP OpenSAMM </vt:lpstr>
      <vt:lpstr>OWASP OpenSAMM Toolbox</vt:lpstr>
      <vt:lpstr>OWASP OpenSAMM Toolbox Components</vt:lpstr>
      <vt:lpstr>OWASP OpenSAMM Toolbox Components (2)</vt:lpstr>
      <vt:lpstr>OWASP OpenSAMM Toolbox Components (3)</vt:lpstr>
      <vt:lpstr>OWASP OpenSAMM Toolbox  Audience</vt:lpstr>
      <vt:lpstr>OpenSAMM Business Function 1: Governance</vt:lpstr>
      <vt:lpstr>First Business Function – Governance</vt:lpstr>
      <vt:lpstr>Strategy &amp; Metrics:  SM1 - Establish a unified strategic roadmap for software security within the organization.</vt:lpstr>
      <vt:lpstr>SM1-A: Strategy &amp; Metrics</vt:lpstr>
      <vt:lpstr>SM1-B: Strategy &amp; Metrics</vt:lpstr>
      <vt:lpstr>SM1-C: Strategy &amp; Metrics</vt:lpstr>
      <vt:lpstr>Strategy &amp; Metrics:  SM2 - Measure relative value of data and software assets and choose risk tolerance. </vt:lpstr>
      <vt:lpstr>Application Tiering</vt:lpstr>
      <vt:lpstr>Application Tiering (Cont.)</vt:lpstr>
      <vt:lpstr>Application Tiering (Cont.)</vt:lpstr>
      <vt:lpstr>Application Tiering (Cont.)</vt:lpstr>
      <vt:lpstr>Application Tiering (Cont.)</vt:lpstr>
      <vt:lpstr>Application Tiering (Cont.)</vt:lpstr>
      <vt:lpstr>SM2-A: Strategy &amp; Metrics </vt:lpstr>
      <vt:lpstr>SM2-B: Strategy &amp; Metrics</vt:lpstr>
      <vt:lpstr>SM2-C: Strategy &amp; Metrics </vt:lpstr>
      <vt:lpstr>Strategy &amp; Metrics:  SM3 - Align security expenditure with relevant business indicators and asset values. </vt:lpstr>
      <vt:lpstr>SM3-A: Strategy &amp; Metrics</vt:lpstr>
      <vt:lpstr>SM3-B: Strategy &amp; Metrics</vt:lpstr>
      <vt:lpstr>Policy &amp; Compliance:  PC1 - Understand relevant governance and compliance drivers to the organization.</vt:lpstr>
      <vt:lpstr>PC1-A: Policy &amp; Compliance</vt:lpstr>
      <vt:lpstr>PC1-B: Policy &amp; Compliance</vt:lpstr>
      <vt:lpstr>Policy &amp; Compliance:  PC2 - Establish security and compliance baseline and understand per-project risks </vt:lpstr>
      <vt:lpstr>PC2-A: Policy &amp; Compliance</vt:lpstr>
      <vt:lpstr>PC2-B: Policy &amp; Compliance</vt:lpstr>
      <vt:lpstr>Policy &amp; Compliance:  PC3 - Require compliance and measure projects against organization-wide policies and standards  </vt:lpstr>
      <vt:lpstr>PC3-A: Policy &amp; Compliance</vt:lpstr>
      <vt:lpstr>PC3-B: Policy &amp; Compliance</vt:lpstr>
      <vt:lpstr>Education &amp; Guidance:  EG1 - Offer development staff access to resources around the topics of secure programming and deployment. </vt:lpstr>
      <vt:lpstr>EG1-A: Education &amp; Guidance</vt:lpstr>
      <vt:lpstr>EG1-B: Education &amp; Guidance</vt:lpstr>
      <vt:lpstr>Education &amp; Guidance:  EG2 - Educate all personnel in the software life-cycle with role-specific guidance on secure development.  </vt:lpstr>
      <vt:lpstr>EG2-A: Education &amp; Guidance</vt:lpstr>
      <vt:lpstr>EG2-B: Education &amp; Guidance</vt:lpstr>
      <vt:lpstr>Education &amp; Guidance:  EG3 - Mandate comprehensive security training and certify personnel for baseline knowledge.  </vt:lpstr>
      <vt:lpstr>EG3-A: Education &amp; Guidance</vt:lpstr>
      <vt:lpstr>EG3-B: Education &amp; Guidance</vt:lpstr>
      <vt:lpstr>OpenSAMM Business Function 2: Construction</vt:lpstr>
      <vt:lpstr>Second Business Function – Construction</vt:lpstr>
      <vt:lpstr>Threat Assessment:  TA1 - Identify and understand high-level threats to the organization and individual projects.  </vt:lpstr>
      <vt:lpstr>TA1-A: Threat Assessment</vt:lpstr>
      <vt:lpstr>TA1-B: Threat Assessment</vt:lpstr>
      <vt:lpstr>Threat Assessment:  TA2 - Increase accuracy of threat assessment and improve granularity of per-project understanding. </vt:lpstr>
      <vt:lpstr>TA2-A: Threat Assessment</vt:lpstr>
      <vt:lpstr>TA2-B: Threat Assessment</vt:lpstr>
      <vt:lpstr>TA2-C: Threat Assessment</vt:lpstr>
      <vt:lpstr>Threat Assessment:  TA3 - Concretely align compensating controls to each threat against internal and third-party software. </vt:lpstr>
      <vt:lpstr>TA3-A: Threat Assessment</vt:lpstr>
      <vt:lpstr>TA3-B: Threat Assessment</vt:lpstr>
      <vt:lpstr>Security Requirements:  SR1 - Consider security explicitly during the software requirements process.</vt:lpstr>
      <vt:lpstr>SR1-A: Security Requirements</vt:lpstr>
      <vt:lpstr>SR1-B: Security Requirements</vt:lpstr>
      <vt:lpstr>Security Requirements:  SR2 - Increase granularity of security requirements derived from business logic and known risks.</vt:lpstr>
      <vt:lpstr>SR2-A: Security Requirements</vt:lpstr>
      <vt:lpstr>SR2-B: Security Requirements</vt:lpstr>
      <vt:lpstr>Security Requirements:  SR3 - Mandate security requirements process for all software projects and third-party dependencies. </vt:lpstr>
      <vt:lpstr>SR3-A: Security Requirements</vt:lpstr>
      <vt:lpstr>SR3-B: Security Requirements</vt:lpstr>
      <vt:lpstr>Security Architecture:  SA1 - Insert consideration of proactive security guidance into the software design process.  </vt:lpstr>
      <vt:lpstr>SA1-A: Security Architecture</vt:lpstr>
      <vt:lpstr>SA1-B: Security Architecture</vt:lpstr>
      <vt:lpstr>Security Architecture:  SA2 - Direct the software design process toward known secure services and secure-by-default designs.  </vt:lpstr>
      <vt:lpstr>SA2-A: Security Architecture</vt:lpstr>
      <vt:lpstr>SA2-B: Security Architecture</vt:lpstr>
      <vt:lpstr>Security Architecture:  SA3 - Formally control the software design process and validate utilization of secure components.  </vt:lpstr>
      <vt:lpstr>SA3-A: Security Architecture</vt:lpstr>
      <vt:lpstr>SA3-B: Security Architecture</vt:lpstr>
      <vt:lpstr>OpenSAMM Business Function 3: Verification</vt:lpstr>
      <vt:lpstr>Third Business Function – Verification</vt:lpstr>
      <vt:lpstr>Design Review:  DR1 - Support ad hoc reviews of software design to ensure baseline mitigations for known risks.  </vt:lpstr>
      <vt:lpstr>DR1-A: Design Review</vt:lpstr>
      <vt:lpstr>DR1-B: Design Review</vt:lpstr>
      <vt:lpstr>Design Review:  DR2 - Offer assessment services to review software design against comprehensive best practices for security.  </vt:lpstr>
      <vt:lpstr>DR2-A: Design Review</vt:lpstr>
      <vt:lpstr>DR2-B: Design Review</vt:lpstr>
      <vt:lpstr>Design Review:  DR3 - Require assessments and validate artifacts to develop detailed understanding of protection mechanisms.  </vt:lpstr>
      <vt:lpstr>DR3-A: Design Review</vt:lpstr>
      <vt:lpstr>DR3-B: Design Review</vt:lpstr>
      <vt:lpstr>Implementation Review:  IR1 - Opportunistically find basic code-level vulnerabilities and other high-risk security issues.  </vt:lpstr>
      <vt:lpstr>IR1-A: Implementation Review</vt:lpstr>
      <vt:lpstr>IR1-B: Implementation Review</vt:lpstr>
      <vt:lpstr>Implementation Review:  IR2 - Make implementation review during development more accurate and efficient through automation.   </vt:lpstr>
      <vt:lpstr>IR2-A: Implementation Review</vt:lpstr>
      <vt:lpstr>IR2-B: Implementation Review</vt:lpstr>
      <vt:lpstr>Implementation Review:  IR3 - Mandate comprehensive code review process to discover language-level and application-specific risks.   </vt:lpstr>
      <vt:lpstr>IR3-A: Implementation Review</vt:lpstr>
      <vt:lpstr>IR3-B: Implementation Review</vt:lpstr>
      <vt:lpstr>Security Testing:  ST1 - Establish process to perform basic security tests based on implementation and software requirements.   </vt:lpstr>
      <vt:lpstr>ST1-A: Security Testing</vt:lpstr>
      <vt:lpstr>ST1-B: Security Testing</vt:lpstr>
      <vt:lpstr>ST1-C: Security Testing</vt:lpstr>
      <vt:lpstr>Security Testing:  ST2 - Make security testing during development completer and more efficient through automation.   </vt:lpstr>
      <vt:lpstr>ST2-A: Security Testing</vt:lpstr>
      <vt:lpstr>ST2-B: Security Testing</vt:lpstr>
      <vt:lpstr>Security Testing:  ST3 - Require application specific security testing to ensure baseline security before deployment.    </vt:lpstr>
      <vt:lpstr>ST3-A: Security Testing</vt:lpstr>
      <vt:lpstr>ST3-B: Security Testing</vt:lpstr>
      <vt:lpstr>OpenSAMM Business Function 4: Operations</vt:lpstr>
      <vt:lpstr>Fourth Business Function – Operations</vt:lpstr>
      <vt:lpstr>Issue Management:  IM1 - Understand high-level plan for responding to issue reports or incidents. </vt:lpstr>
      <vt:lpstr>IM1-A: Issue Management</vt:lpstr>
      <vt:lpstr>IM1-B: Issue Management</vt:lpstr>
      <vt:lpstr>IM1-C: Issue Management</vt:lpstr>
      <vt:lpstr>Issue Management:  IM2 - Elaborate expectations for response process to improve consistency and communications.    </vt:lpstr>
      <vt:lpstr>IM2-A: Issue Management</vt:lpstr>
      <vt:lpstr>IM2-A: Issue Management (Cont.)</vt:lpstr>
      <vt:lpstr>IM2-B: Issue Management</vt:lpstr>
      <vt:lpstr>Issue Management:  IM3 - Improve analysis and data gathering within response process for feed back into proactive planning.     </vt:lpstr>
      <vt:lpstr>IM3-A: Issue Management</vt:lpstr>
      <vt:lpstr>IM3-B: Issue Management</vt:lpstr>
      <vt:lpstr>Environment Hardening:  EH1 - Understand baseline operational environment for applications and software components.      </vt:lpstr>
      <vt:lpstr>EH1-A: Environment Hardening</vt:lpstr>
      <vt:lpstr>EH1-B: Environment Hardening</vt:lpstr>
      <vt:lpstr>Environment Hardening:  EH2 - Improve confidence in application operations by hardening the operating environment.      </vt:lpstr>
      <vt:lpstr>EH2-A: Environment Hardening</vt:lpstr>
      <vt:lpstr>EH2-B: Environment Hardening</vt:lpstr>
      <vt:lpstr>Environment Hardening:  EH3 - Validate application health and status of operational environment against known best practices.      </vt:lpstr>
      <vt:lpstr>EH3-A: Environment Hardening</vt:lpstr>
      <vt:lpstr>EH3-B: Environment Hardening</vt:lpstr>
      <vt:lpstr>Operational Enablement:  OE1 - Enable communications between development teams and operators for critical security-relevant data.      </vt:lpstr>
      <vt:lpstr>OE1-A: Operational Enablement</vt:lpstr>
      <vt:lpstr>OE1-B: Operational Enablement</vt:lpstr>
      <vt:lpstr>Operational Enablement:  OE2 - Improve expectation for continuous secure operations through provision of detailed procedures.      </vt:lpstr>
      <vt:lpstr>OE2-A: Operational Enablement</vt:lpstr>
      <vt:lpstr>OE2-B: Operational Enablement</vt:lpstr>
      <vt:lpstr>Operational Enablement:  OE3 - Mandate communication of security information and validate artifacts for completeness.       </vt:lpstr>
      <vt:lpstr>OE3-A: Operational Enablement</vt:lpstr>
      <vt:lpstr>OE3-B: Operational Enablement</vt:lpstr>
      <vt:lpstr>OpenSAMM Real Examples</vt:lpstr>
      <vt:lpstr>Governance: Strategy &amp; Metrics  Objective 1:  Establish a unified strategic roadmap for software security within the organization. Question 1:  Is there a software assurance program in place?</vt:lpstr>
      <vt:lpstr>Governance: Strategy &amp; Metrics  Objective 1:  Establish a unified strategic roadmap for software security within the organization.  Question2:  Are development staff aware of future plans for the assurance program?</vt:lpstr>
      <vt:lpstr>Construction: Threat Assessment Objective 1:  Identify and understand high-level threats to the organization and individual projects. Question 2:  Does your organization understand and document the types of attackers it faces?</vt:lpstr>
      <vt:lpstr>Construction: Threat Assessment Objective 2:  Increase accuracy of threat assessment and improve granularity of per-project understanding. Question 2:  Do project teams use a method of rating threats for relative comparison?</vt:lpstr>
      <vt:lpstr>Verification: Design Review Objective 1:  Support ad-hoc reviews of software design to ensure baseline mitigations for known risks.  Question 1:  Do project teams document the attack perimeter of software designs?</vt:lpstr>
      <vt:lpstr>Verification: Design Review Objective 2: Offer assessment services to review software design against comprehensive best practices for security.  Question 2:  Are project stakeholders aware of how to obtain a formal secure design review?</vt:lpstr>
      <vt:lpstr>Operations: Issue Management Objective 1:  Understand high-level plan for responding to issue reports or incidents. Question 1:  Do projects have a point of contact for security issues or incidents?</vt:lpstr>
      <vt:lpstr>Operations: Environment Hardening Objective 1:  Understand baseline operational environment for applications and software components. Question 1:  Do projects document operational environment security requirements?</vt:lpstr>
      <vt:lpstr>PowerPoint Presentation</vt:lpstr>
      <vt:lpstr>PowerPoint Presentation</vt:lpstr>
      <vt:lpstr>PowerPoint Presentation</vt:lpstr>
      <vt:lpstr>PowerPoint Presentation</vt:lpstr>
      <vt:lpstr>First Year:  Crawl</vt:lpstr>
      <vt:lpstr>Second Year:  Walk</vt:lpstr>
      <vt:lpstr>Third Year+:  Run</vt:lpstr>
      <vt:lpstr>Thank You!</vt:lpstr>
    </vt:vector>
  </TitlesOfParts>
  <Company>Caesium 55,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IDology</dc:title>
  <dc:creator>Claudia Suggs</dc:creator>
  <cp:lastModifiedBy>Damien Suggs</cp:lastModifiedBy>
  <cp:revision>374</cp:revision>
  <dcterms:created xsi:type="dcterms:W3CDTF">2015-07-15T22:46:21Z</dcterms:created>
  <dcterms:modified xsi:type="dcterms:W3CDTF">2020-02-01T16:53:14Z</dcterms:modified>
</cp:coreProperties>
</file>